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ink/ink18.xml" ContentType="application/inkml+xml"/>
  <Override PartName="/ppt/ink/ink19.xml" ContentType="application/inkml+xml"/>
  <Override PartName="/ppt/ink/ink2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40"/>
  </p:notesMasterIdLst>
  <p:sldIdLst>
    <p:sldId id="256" r:id="rId2"/>
    <p:sldId id="1640" r:id="rId3"/>
    <p:sldId id="1003" r:id="rId4"/>
    <p:sldId id="1710" r:id="rId5"/>
    <p:sldId id="1705" r:id="rId6"/>
    <p:sldId id="1623" r:id="rId7"/>
    <p:sldId id="1624" r:id="rId8"/>
    <p:sldId id="1641" r:id="rId9"/>
    <p:sldId id="1625" r:id="rId10"/>
    <p:sldId id="1627" r:id="rId11"/>
    <p:sldId id="1628" r:id="rId12"/>
    <p:sldId id="1629" r:id="rId13"/>
    <p:sldId id="1630" r:id="rId14"/>
    <p:sldId id="1631" r:id="rId15"/>
    <p:sldId id="1632" r:id="rId16"/>
    <p:sldId id="1633" r:id="rId17"/>
    <p:sldId id="506" r:id="rId18"/>
    <p:sldId id="1635" r:id="rId19"/>
    <p:sldId id="1637" r:id="rId20"/>
    <p:sldId id="1613" r:id="rId21"/>
    <p:sldId id="1614" r:id="rId22"/>
    <p:sldId id="1661" r:id="rId23"/>
    <p:sldId id="1638" r:id="rId24"/>
    <p:sldId id="1660" r:id="rId25"/>
    <p:sldId id="1666" r:id="rId26"/>
    <p:sldId id="1664" r:id="rId27"/>
    <p:sldId id="1000" r:id="rId28"/>
    <p:sldId id="1709" r:id="rId29"/>
    <p:sldId id="1639" r:id="rId30"/>
    <p:sldId id="1703" r:id="rId31"/>
    <p:sldId id="1707" r:id="rId32"/>
    <p:sldId id="1644" r:id="rId33"/>
    <p:sldId id="1645" r:id="rId34"/>
    <p:sldId id="1708" r:id="rId35"/>
    <p:sldId id="1647" r:id="rId36"/>
    <p:sldId id="1648" r:id="rId37"/>
    <p:sldId id="998" r:id="rId38"/>
    <p:sldId id="170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FF40FF"/>
    <a:srgbClr val="95E9EA"/>
    <a:srgbClr val="00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444"/>
    <p:restoredTop sz="94608"/>
  </p:normalViewPr>
  <p:slideViewPr>
    <p:cSldViewPr snapToGrid="0" snapToObjects="1">
      <p:cViewPr varScale="1">
        <p:scale>
          <a:sx n="49" d="100"/>
          <a:sy n="49" d="100"/>
        </p:scale>
        <p:origin x="200" y="1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C9D799-4A84-4B88-83D6-8095AC5831F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76C8323-4F2E-4A74-82B9-329FB60A9C14}">
      <dgm:prSet/>
      <dgm:spPr/>
      <dgm:t>
        <a:bodyPr/>
        <a:lstStyle/>
        <a:p>
          <a:r>
            <a:rPr lang="en-US"/>
            <a:t>Hostname to IP address translation</a:t>
          </a:r>
        </a:p>
      </dgm:t>
    </dgm:pt>
    <dgm:pt modelId="{8B7284BA-FA1A-44D7-8A5E-962DF6BED75E}" type="parTrans" cxnId="{81CDC297-0540-4CE1-9C96-C0002AE11569}">
      <dgm:prSet/>
      <dgm:spPr/>
      <dgm:t>
        <a:bodyPr/>
        <a:lstStyle/>
        <a:p>
          <a:endParaRPr lang="en-US"/>
        </a:p>
      </dgm:t>
    </dgm:pt>
    <dgm:pt modelId="{26221271-AB6E-4511-9B49-55FF7DEF96DC}" type="sibTrans" cxnId="{81CDC297-0540-4CE1-9C96-C0002AE11569}">
      <dgm:prSet/>
      <dgm:spPr/>
      <dgm:t>
        <a:bodyPr/>
        <a:lstStyle/>
        <a:p>
          <a:endParaRPr lang="en-US"/>
        </a:p>
      </dgm:t>
    </dgm:pt>
    <dgm:pt modelId="{E3830918-E134-4D2E-AC8B-70C15D1E9A8E}">
      <dgm:prSet/>
      <dgm:spPr/>
      <dgm:t>
        <a:bodyPr/>
        <a:lstStyle/>
        <a:p>
          <a:r>
            <a:rPr lang="en-US"/>
            <a:t>Reverse lookup: IP address to hostname translation</a:t>
          </a:r>
        </a:p>
      </dgm:t>
    </dgm:pt>
    <dgm:pt modelId="{8AD115AA-F347-4D82-9640-7E076ABAA87C}" type="parTrans" cxnId="{D6992893-333F-4C2C-B291-B514915A17E2}">
      <dgm:prSet/>
      <dgm:spPr/>
      <dgm:t>
        <a:bodyPr/>
        <a:lstStyle/>
        <a:p>
          <a:endParaRPr lang="en-US"/>
        </a:p>
      </dgm:t>
    </dgm:pt>
    <dgm:pt modelId="{ABDA7249-844B-4E44-9512-6DC3052C244E}" type="sibTrans" cxnId="{D6992893-333F-4C2C-B291-B514915A17E2}">
      <dgm:prSet/>
      <dgm:spPr/>
      <dgm:t>
        <a:bodyPr/>
        <a:lstStyle/>
        <a:p>
          <a:endParaRPr lang="en-US"/>
        </a:p>
      </dgm:t>
    </dgm:pt>
    <dgm:pt modelId="{AE2579E4-BC2A-4035-AF63-9E793EE72F63}">
      <dgm:prSet/>
      <dgm:spPr/>
      <dgm:t>
        <a:bodyPr/>
        <a:lstStyle/>
        <a:p>
          <a:r>
            <a:rPr lang="en-US"/>
            <a:t>Host name aliasing: other DNS names for a host</a:t>
          </a:r>
        </a:p>
      </dgm:t>
    </dgm:pt>
    <dgm:pt modelId="{A502EA74-79A1-4C24-B964-582F33C19A7E}" type="parTrans" cxnId="{D4C3292E-2E18-4C81-AE83-C62DA6D12C5B}">
      <dgm:prSet/>
      <dgm:spPr/>
      <dgm:t>
        <a:bodyPr/>
        <a:lstStyle/>
        <a:p>
          <a:endParaRPr lang="en-US"/>
        </a:p>
      </dgm:t>
    </dgm:pt>
    <dgm:pt modelId="{971D0715-5F7B-414D-81F1-02399C65E031}" type="sibTrans" cxnId="{D4C3292E-2E18-4C81-AE83-C62DA6D12C5B}">
      <dgm:prSet/>
      <dgm:spPr/>
      <dgm:t>
        <a:bodyPr/>
        <a:lstStyle/>
        <a:p>
          <a:endParaRPr lang="en-US"/>
        </a:p>
      </dgm:t>
    </dgm:pt>
    <dgm:pt modelId="{DEBFD16A-3335-4FC8-BAA9-E391281352D6}">
      <dgm:prSet/>
      <dgm:spPr/>
      <dgm:t>
        <a:bodyPr/>
        <a:lstStyle/>
        <a:p>
          <a:r>
            <a:rPr lang="en-US"/>
            <a:t>Alias hostnames point to canonical hostname</a:t>
          </a:r>
        </a:p>
      </dgm:t>
    </dgm:pt>
    <dgm:pt modelId="{B0EFE1C7-B7F0-4DC7-87ED-59E35888D470}" type="parTrans" cxnId="{759A2AAB-32DA-4C00-BEB1-0C4B4D51BE88}">
      <dgm:prSet/>
      <dgm:spPr/>
      <dgm:t>
        <a:bodyPr/>
        <a:lstStyle/>
        <a:p>
          <a:endParaRPr lang="en-US"/>
        </a:p>
      </dgm:t>
    </dgm:pt>
    <dgm:pt modelId="{0F397B66-4BD5-4B59-B1D8-CB9B2E37F417}" type="sibTrans" cxnId="{759A2AAB-32DA-4C00-BEB1-0C4B4D51BE88}">
      <dgm:prSet/>
      <dgm:spPr/>
      <dgm:t>
        <a:bodyPr/>
        <a:lstStyle/>
        <a:p>
          <a:endParaRPr lang="en-US"/>
        </a:p>
      </dgm:t>
    </dgm:pt>
    <dgm:pt modelId="{89A6743B-830C-4039-BA8B-66227C4D4E48}">
      <dgm:prSet/>
      <dgm:spPr/>
      <dgm:t>
        <a:bodyPr/>
        <a:lstStyle/>
        <a:p>
          <a:r>
            <a:rPr lang="en-US"/>
            <a:t>Email: look up domain’s mail server by domain name</a:t>
          </a:r>
        </a:p>
      </dgm:t>
    </dgm:pt>
    <dgm:pt modelId="{DB9BCD61-9532-4B31-8468-10D795CFBAA2}" type="parTrans" cxnId="{44F3E83C-60F7-43FC-AA7C-AAC4E362C214}">
      <dgm:prSet/>
      <dgm:spPr/>
      <dgm:t>
        <a:bodyPr/>
        <a:lstStyle/>
        <a:p>
          <a:endParaRPr lang="en-US"/>
        </a:p>
      </dgm:t>
    </dgm:pt>
    <dgm:pt modelId="{AF007EDB-C960-4286-9722-071640D7D39F}" type="sibTrans" cxnId="{44F3E83C-60F7-43FC-AA7C-AAC4E362C214}">
      <dgm:prSet/>
      <dgm:spPr/>
      <dgm:t>
        <a:bodyPr/>
        <a:lstStyle/>
        <a:p>
          <a:endParaRPr lang="en-US"/>
        </a:p>
      </dgm:t>
    </dgm:pt>
    <dgm:pt modelId="{B869638B-A4D9-4E41-928D-EECC6764BEAA}" type="pres">
      <dgm:prSet presAssocID="{06C9D799-4A84-4B88-83D6-8095AC5831F2}" presName="linear" presStyleCnt="0">
        <dgm:presLayoutVars>
          <dgm:animLvl val="lvl"/>
          <dgm:resizeHandles val="exact"/>
        </dgm:presLayoutVars>
      </dgm:prSet>
      <dgm:spPr/>
    </dgm:pt>
    <dgm:pt modelId="{0474A7F8-D757-6741-8FAB-A51780A6F271}" type="pres">
      <dgm:prSet presAssocID="{276C8323-4F2E-4A74-82B9-329FB60A9C1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E5F8F6-46D0-2043-A57E-0DA95173C0CF}" type="pres">
      <dgm:prSet presAssocID="{276C8323-4F2E-4A74-82B9-329FB60A9C14}" presName="childText" presStyleLbl="revTx" presStyleIdx="0" presStyleCnt="2">
        <dgm:presLayoutVars>
          <dgm:bulletEnabled val="1"/>
        </dgm:presLayoutVars>
      </dgm:prSet>
      <dgm:spPr/>
    </dgm:pt>
    <dgm:pt modelId="{B7EDD33F-8FA2-C742-A52F-89B4BEE1E3D5}" type="pres">
      <dgm:prSet presAssocID="{AE2579E4-BC2A-4035-AF63-9E793EE72F6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8D92DFA-5942-694C-B8D6-9A79DF17A93B}" type="pres">
      <dgm:prSet presAssocID="{AE2579E4-BC2A-4035-AF63-9E793EE72F63}" presName="childText" presStyleLbl="revTx" presStyleIdx="1" presStyleCnt="2">
        <dgm:presLayoutVars>
          <dgm:bulletEnabled val="1"/>
        </dgm:presLayoutVars>
      </dgm:prSet>
      <dgm:spPr/>
    </dgm:pt>
    <dgm:pt modelId="{9FB90C55-E51F-B942-9584-CFDBB9EC7DAA}" type="pres">
      <dgm:prSet presAssocID="{89A6743B-830C-4039-BA8B-66227C4D4E4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0145825-AA31-9443-97C9-E7CAEC23F9F6}" type="presOf" srcId="{DEBFD16A-3335-4FC8-BAA9-E391281352D6}" destId="{58D92DFA-5942-694C-B8D6-9A79DF17A93B}" srcOrd="0" destOrd="0" presId="urn:microsoft.com/office/officeart/2005/8/layout/vList2"/>
    <dgm:cxn modelId="{D4C3292E-2E18-4C81-AE83-C62DA6D12C5B}" srcId="{06C9D799-4A84-4B88-83D6-8095AC5831F2}" destId="{AE2579E4-BC2A-4035-AF63-9E793EE72F63}" srcOrd="1" destOrd="0" parTransId="{A502EA74-79A1-4C24-B964-582F33C19A7E}" sibTransId="{971D0715-5F7B-414D-81F1-02399C65E031}"/>
    <dgm:cxn modelId="{D1D4CE33-1A1A-7E43-B085-1F673EC261A6}" type="presOf" srcId="{89A6743B-830C-4039-BA8B-66227C4D4E48}" destId="{9FB90C55-E51F-B942-9584-CFDBB9EC7DAA}" srcOrd="0" destOrd="0" presId="urn:microsoft.com/office/officeart/2005/8/layout/vList2"/>
    <dgm:cxn modelId="{44F3E83C-60F7-43FC-AA7C-AAC4E362C214}" srcId="{06C9D799-4A84-4B88-83D6-8095AC5831F2}" destId="{89A6743B-830C-4039-BA8B-66227C4D4E48}" srcOrd="2" destOrd="0" parTransId="{DB9BCD61-9532-4B31-8468-10D795CFBAA2}" sibTransId="{AF007EDB-C960-4286-9722-071640D7D39F}"/>
    <dgm:cxn modelId="{F7BCE584-6868-1846-B2AD-D1E98B9D051B}" type="presOf" srcId="{06C9D799-4A84-4B88-83D6-8095AC5831F2}" destId="{B869638B-A4D9-4E41-928D-EECC6764BEAA}" srcOrd="0" destOrd="0" presId="urn:microsoft.com/office/officeart/2005/8/layout/vList2"/>
    <dgm:cxn modelId="{D6992893-333F-4C2C-B291-B514915A17E2}" srcId="{276C8323-4F2E-4A74-82B9-329FB60A9C14}" destId="{E3830918-E134-4D2E-AC8B-70C15D1E9A8E}" srcOrd="0" destOrd="0" parTransId="{8AD115AA-F347-4D82-9640-7E076ABAA87C}" sibTransId="{ABDA7249-844B-4E44-9512-6DC3052C244E}"/>
    <dgm:cxn modelId="{81CDC297-0540-4CE1-9C96-C0002AE11569}" srcId="{06C9D799-4A84-4B88-83D6-8095AC5831F2}" destId="{276C8323-4F2E-4A74-82B9-329FB60A9C14}" srcOrd="0" destOrd="0" parTransId="{8B7284BA-FA1A-44D7-8A5E-962DF6BED75E}" sibTransId="{26221271-AB6E-4511-9B49-55FF7DEF96DC}"/>
    <dgm:cxn modelId="{759A2AAB-32DA-4C00-BEB1-0C4B4D51BE88}" srcId="{AE2579E4-BC2A-4035-AF63-9E793EE72F63}" destId="{DEBFD16A-3335-4FC8-BAA9-E391281352D6}" srcOrd="0" destOrd="0" parTransId="{B0EFE1C7-B7F0-4DC7-87ED-59E35888D470}" sibTransId="{0F397B66-4BD5-4B59-B1D8-CB9B2E37F417}"/>
    <dgm:cxn modelId="{2CC9FABD-0ED3-C544-A166-35C7B872806C}" type="presOf" srcId="{E3830918-E134-4D2E-AC8B-70C15D1E9A8E}" destId="{50E5F8F6-46D0-2043-A57E-0DA95173C0CF}" srcOrd="0" destOrd="0" presId="urn:microsoft.com/office/officeart/2005/8/layout/vList2"/>
    <dgm:cxn modelId="{022F02F1-262B-9D40-8FD0-988643E49DCB}" type="presOf" srcId="{276C8323-4F2E-4A74-82B9-329FB60A9C14}" destId="{0474A7F8-D757-6741-8FAB-A51780A6F271}" srcOrd="0" destOrd="0" presId="urn:microsoft.com/office/officeart/2005/8/layout/vList2"/>
    <dgm:cxn modelId="{78291FF8-35B5-354F-8267-4AC0DA32404C}" type="presOf" srcId="{AE2579E4-BC2A-4035-AF63-9E793EE72F63}" destId="{B7EDD33F-8FA2-C742-A52F-89B4BEE1E3D5}" srcOrd="0" destOrd="0" presId="urn:microsoft.com/office/officeart/2005/8/layout/vList2"/>
    <dgm:cxn modelId="{2111D35E-A501-9E45-8032-AD53457D0B6C}" type="presParOf" srcId="{B869638B-A4D9-4E41-928D-EECC6764BEAA}" destId="{0474A7F8-D757-6741-8FAB-A51780A6F271}" srcOrd="0" destOrd="0" presId="urn:microsoft.com/office/officeart/2005/8/layout/vList2"/>
    <dgm:cxn modelId="{FE2A2968-627C-0B47-9898-86A1DE462DAA}" type="presParOf" srcId="{B869638B-A4D9-4E41-928D-EECC6764BEAA}" destId="{50E5F8F6-46D0-2043-A57E-0DA95173C0CF}" srcOrd="1" destOrd="0" presId="urn:microsoft.com/office/officeart/2005/8/layout/vList2"/>
    <dgm:cxn modelId="{3C4F16D2-F5B4-5043-B904-5340110677BE}" type="presParOf" srcId="{B869638B-A4D9-4E41-928D-EECC6764BEAA}" destId="{B7EDD33F-8FA2-C742-A52F-89B4BEE1E3D5}" srcOrd="2" destOrd="0" presId="urn:microsoft.com/office/officeart/2005/8/layout/vList2"/>
    <dgm:cxn modelId="{DC3F89E7-417A-3D48-8686-20435F87ACE6}" type="presParOf" srcId="{B869638B-A4D9-4E41-928D-EECC6764BEAA}" destId="{58D92DFA-5942-694C-B8D6-9A79DF17A93B}" srcOrd="3" destOrd="0" presId="urn:microsoft.com/office/officeart/2005/8/layout/vList2"/>
    <dgm:cxn modelId="{8F57641F-5D9A-3A48-BDA3-5D6EC919F4E5}" type="presParOf" srcId="{B869638B-A4D9-4E41-928D-EECC6764BEAA}" destId="{9FB90C55-E51F-B942-9584-CFDBB9EC7DA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BBBABC-36E8-477D-9D11-B91A6CE042C2}" type="doc">
      <dgm:prSet loTypeId="urn:microsoft.com/office/officeart/2005/8/layout/hierarchy3" loCatId="hierarchy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67757E7-3B61-41EB-A2F9-AAA1A2D158A8}">
      <dgm:prSet/>
      <dgm:spPr/>
      <dgm:t>
        <a:bodyPr/>
        <a:lstStyle/>
        <a:p>
          <a:r>
            <a:rPr lang="en-US"/>
            <a:t>1-1 mapping between domain name and IP addr</a:t>
          </a:r>
        </a:p>
      </dgm:t>
    </dgm:pt>
    <dgm:pt modelId="{4938A678-48F5-4E2D-AEE0-4DD5E179E47B}" type="parTrans" cxnId="{FC3837A6-1B1C-459B-939A-D09DE67241D7}">
      <dgm:prSet/>
      <dgm:spPr/>
      <dgm:t>
        <a:bodyPr/>
        <a:lstStyle/>
        <a:p>
          <a:endParaRPr lang="en-US"/>
        </a:p>
      </dgm:t>
    </dgm:pt>
    <dgm:pt modelId="{C28AFF51-1907-4AD6-965B-2BA5BF289E38}" type="sibTrans" cxnId="{FC3837A6-1B1C-459B-939A-D09DE67241D7}">
      <dgm:prSet/>
      <dgm:spPr/>
      <dgm:t>
        <a:bodyPr/>
        <a:lstStyle/>
        <a:p>
          <a:endParaRPr lang="en-US"/>
        </a:p>
      </dgm:t>
    </dgm:pt>
    <dgm:pt modelId="{14963694-AC3E-4756-8840-613896B86826}">
      <dgm:prSet/>
      <dgm:spPr/>
      <dgm:t>
        <a:bodyPr/>
        <a:lstStyle/>
        <a:p>
          <a:r>
            <a:rPr lang="en-US"/>
            <a:t>www.cs.cornell.edu maps to 132.236.207.20</a:t>
          </a:r>
        </a:p>
      </dgm:t>
    </dgm:pt>
    <dgm:pt modelId="{0A6114E6-48A9-4902-B0E0-58066C825087}" type="parTrans" cxnId="{14C85C39-2BF4-496A-BD42-767F24265F8E}">
      <dgm:prSet/>
      <dgm:spPr/>
      <dgm:t>
        <a:bodyPr/>
        <a:lstStyle/>
        <a:p>
          <a:endParaRPr lang="en-US"/>
        </a:p>
      </dgm:t>
    </dgm:pt>
    <dgm:pt modelId="{A580441C-2B10-4831-A136-D3268CEFCF68}" type="sibTrans" cxnId="{14C85C39-2BF4-496A-BD42-767F24265F8E}">
      <dgm:prSet/>
      <dgm:spPr/>
      <dgm:t>
        <a:bodyPr/>
        <a:lstStyle/>
        <a:p>
          <a:endParaRPr lang="en-US"/>
        </a:p>
      </dgm:t>
    </dgm:pt>
    <dgm:pt modelId="{60176CF3-ED55-4DCB-A12F-8B01E95554B8}">
      <dgm:prSet/>
      <dgm:spPr/>
      <dgm:t>
        <a:bodyPr/>
        <a:lstStyle/>
        <a:p>
          <a:r>
            <a:rPr lang="en-US"/>
            <a:t>Multiple domain names maps to the same IP addr</a:t>
          </a:r>
        </a:p>
      </dgm:t>
    </dgm:pt>
    <dgm:pt modelId="{47E54FFE-8D2D-433F-9F2A-0C77728A17AC}" type="parTrans" cxnId="{34E0C3DE-4281-4E5E-8764-ECDFBFADC458}">
      <dgm:prSet/>
      <dgm:spPr/>
      <dgm:t>
        <a:bodyPr/>
        <a:lstStyle/>
        <a:p>
          <a:endParaRPr lang="en-US"/>
        </a:p>
      </dgm:t>
    </dgm:pt>
    <dgm:pt modelId="{142A979D-33F2-4BD3-AD3D-5F92E813552B}" type="sibTrans" cxnId="{34E0C3DE-4281-4E5E-8764-ECDFBFADC458}">
      <dgm:prSet/>
      <dgm:spPr/>
      <dgm:t>
        <a:bodyPr/>
        <a:lstStyle/>
        <a:p>
          <a:endParaRPr lang="en-US"/>
        </a:p>
      </dgm:t>
    </dgm:pt>
    <dgm:pt modelId="{86B71B92-E577-4B2D-B1AA-67F27EDED785}">
      <dgm:prSet/>
      <dgm:spPr/>
      <dgm:t>
        <a:bodyPr/>
        <a:lstStyle/>
        <a:p>
          <a:r>
            <a:rPr lang="en-US"/>
            <a:t>eecs.mit.edu and cs.mit.edu both map to 18.62.1.6</a:t>
          </a:r>
        </a:p>
      </dgm:t>
    </dgm:pt>
    <dgm:pt modelId="{AA62C029-09F4-40AD-866C-39CA888D1680}" type="parTrans" cxnId="{982EB3DB-AB64-4744-87C9-4C7171F71074}">
      <dgm:prSet/>
      <dgm:spPr/>
      <dgm:t>
        <a:bodyPr/>
        <a:lstStyle/>
        <a:p>
          <a:endParaRPr lang="en-US"/>
        </a:p>
      </dgm:t>
    </dgm:pt>
    <dgm:pt modelId="{A453B2B2-8022-4A46-8EB0-77751F65C84E}" type="sibTrans" cxnId="{982EB3DB-AB64-4744-87C9-4C7171F71074}">
      <dgm:prSet/>
      <dgm:spPr/>
      <dgm:t>
        <a:bodyPr/>
        <a:lstStyle/>
        <a:p>
          <a:endParaRPr lang="en-US"/>
        </a:p>
      </dgm:t>
    </dgm:pt>
    <dgm:pt modelId="{9275288F-2FD1-4F1E-AFB5-F24050A97AE4}">
      <dgm:prSet/>
      <dgm:spPr/>
      <dgm:t>
        <a:bodyPr/>
        <a:lstStyle/>
        <a:p>
          <a:r>
            <a:rPr lang="en-US"/>
            <a:t>Single domain name maps to multiple IP addrs</a:t>
          </a:r>
        </a:p>
      </dgm:t>
    </dgm:pt>
    <dgm:pt modelId="{0E40B07A-A4A8-43FC-8709-3F55D46518D4}" type="parTrans" cxnId="{3B31F3D2-79EA-4DCA-8AD3-2538D69817BA}">
      <dgm:prSet/>
      <dgm:spPr/>
      <dgm:t>
        <a:bodyPr/>
        <a:lstStyle/>
        <a:p>
          <a:endParaRPr lang="en-US"/>
        </a:p>
      </dgm:t>
    </dgm:pt>
    <dgm:pt modelId="{93A6D04C-1662-4573-B777-7FE40569387E}" type="sibTrans" cxnId="{3B31F3D2-79EA-4DCA-8AD3-2538D69817BA}">
      <dgm:prSet/>
      <dgm:spPr/>
      <dgm:t>
        <a:bodyPr/>
        <a:lstStyle/>
        <a:p>
          <a:endParaRPr lang="en-US"/>
        </a:p>
      </dgm:t>
    </dgm:pt>
    <dgm:pt modelId="{551ABC91-F932-4B4B-9937-BD40462380D4}">
      <dgm:prSet/>
      <dgm:spPr/>
      <dgm:t>
        <a:bodyPr/>
        <a:lstStyle/>
        <a:p>
          <a:r>
            <a:rPr lang="en-US" dirty="0" err="1"/>
            <a:t>aol.com</a:t>
          </a:r>
          <a:r>
            <a:rPr lang="en-US" dirty="0"/>
            <a:t> and </a:t>
          </a:r>
          <a:r>
            <a:rPr lang="en-US" dirty="0" err="1"/>
            <a:t>www.aol.com</a:t>
          </a:r>
          <a:r>
            <a:rPr lang="en-US" dirty="0"/>
            <a:t> map to multiple IP </a:t>
          </a:r>
          <a:r>
            <a:rPr lang="en-US" dirty="0" err="1"/>
            <a:t>addrs</a:t>
          </a:r>
          <a:endParaRPr lang="en-US" dirty="0"/>
        </a:p>
      </dgm:t>
    </dgm:pt>
    <dgm:pt modelId="{63C9943A-1821-4A08-8CDC-D1A225A31CFF}" type="parTrans" cxnId="{865F8D2B-4E15-4367-9DB2-17967EC8100B}">
      <dgm:prSet/>
      <dgm:spPr/>
      <dgm:t>
        <a:bodyPr/>
        <a:lstStyle/>
        <a:p>
          <a:endParaRPr lang="en-US"/>
        </a:p>
      </dgm:t>
    </dgm:pt>
    <dgm:pt modelId="{B1FDD85F-0486-4423-B15A-4ED0D2B15993}" type="sibTrans" cxnId="{865F8D2B-4E15-4367-9DB2-17967EC8100B}">
      <dgm:prSet/>
      <dgm:spPr/>
      <dgm:t>
        <a:bodyPr/>
        <a:lstStyle/>
        <a:p>
          <a:endParaRPr lang="en-US"/>
        </a:p>
      </dgm:t>
    </dgm:pt>
    <dgm:pt modelId="{91667FDD-43B7-4892-B3B6-F383E3AFD915}">
      <dgm:prSet/>
      <dgm:spPr/>
      <dgm:t>
        <a:bodyPr/>
        <a:lstStyle/>
        <a:p>
          <a:r>
            <a:rPr lang="en-US"/>
            <a:t>Some valid domain names don’t map to any IP addr</a:t>
          </a:r>
        </a:p>
      </dgm:t>
    </dgm:pt>
    <dgm:pt modelId="{BC19E618-434E-4D88-82D5-4DC6E11119BA}" type="parTrans" cxnId="{8B28DF7B-91B8-480F-8571-1C78E3616D6A}">
      <dgm:prSet/>
      <dgm:spPr/>
      <dgm:t>
        <a:bodyPr/>
        <a:lstStyle/>
        <a:p>
          <a:endParaRPr lang="en-US"/>
        </a:p>
      </dgm:t>
    </dgm:pt>
    <dgm:pt modelId="{84A3EAF8-2BED-4C41-98C9-42A4B50ADD2C}" type="sibTrans" cxnId="{8B28DF7B-91B8-480F-8571-1C78E3616D6A}">
      <dgm:prSet/>
      <dgm:spPr/>
      <dgm:t>
        <a:bodyPr/>
        <a:lstStyle/>
        <a:p>
          <a:endParaRPr lang="en-US"/>
        </a:p>
      </dgm:t>
    </dgm:pt>
    <dgm:pt modelId="{0DBDF7FF-2BBC-4B35-89E7-067E516AE3A6}">
      <dgm:prSet/>
      <dgm:spPr/>
      <dgm:t>
        <a:bodyPr/>
        <a:lstStyle/>
        <a:p>
          <a:r>
            <a:rPr lang="en-US"/>
            <a:t>cmcl.cs.cmu.edu</a:t>
          </a:r>
        </a:p>
      </dgm:t>
    </dgm:pt>
    <dgm:pt modelId="{85EAE06F-5806-4CE9-99AE-E703153CE879}" type="parTrans" cxnId="{22398ECA-3C3C-4CBF-96B0-3C40B7713E5F}">
      <dgm:prSet/>
      <dgm:spPr/>
      <dgm:t>
        <a:bodyPr/>
        <a:lstStyle/>
        <a:p>
          <a:endParaRPr lang="en-US"/>
        </a:p>
      </dgm:t>
    </dgm:pt>
    <dgm:pt modelId="{30E443B2-F4F6-4ED1-ADD8-32A023965BF2}" type="sibTrans" cxnId="{22398ECA-3C3C-4CBF-96B0-3C40B7713E5F}">
      <dgm:prSet/>
      <dgm:spPr/>
      <dgm:t>
        <a:bodyPr/>
        <a:lstStyle/>
        <a:p>
          <a:endParaRPr lang="en-US"/>
        </a:p>
      </dgm:t>
    </dgm:pt>
    <dgm:pt modelId="{83CB04C4-9A8B-AA4D-A7E3-0F781341F53E}" type="pres">
      <dgm:prSet presAssocID="{40BBBABC-36E8-477D-9D11-B91A6CE042C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181155E-AA1B-AB43-8184-2D2F0988C4D3}" type="pres">
      <dgm:prSet presAssocID="{867757E7-3B61-41EB-A2F9-AAA1A2D158A8}" presName="root" presStyleCnt="0"/>
      <dgm:spPr/>
    </dgm:pt>
    <dgm:pt modelId="{0EE6E367-6535-6242-827A-63C4A687C68E}" type="pres">
      <dgm:prSet presAssocID="{867757E7-3B61-41EB-A2F9-AAA1A2D158A8}" presName="rootComposite" presStyleCnt="0"/>
      <dgm:spPr/>
    </dgm:pt>
    <dgm:pt modelId="{44DBB5A5-78AF-864F-AA69-CF88AF662425}" type="pres">
      <dgm:prSet presAssocID="{867757E7-3B61-41EB-A2F9-AAA1A2D158A8}" presName="rootText" presStyleLbl="node1" presStyleIdx="0" presStyleCnt="4"/>
      <dgm:spPr/>
    </dgm:pt>
    <dgm:pt modelId="{4E6AF314-1BE0-6048-BBB9-CF1B23C7E305}" type="pres">
      <dgm:prSet presAssocID="{867757E7-3B61-41EB-A2F9-AAA1A2D158A8}" presName="rootConnector" presStyleLbl="node1" presStyleIdx="0" presStyleCnt="4"/>
      <dgm:spPr/>
    </dgm:pt>
    <dgm:pt modelId="{ED7D7208-137E-E443-8910-9237E0088E0C}" type="pres">
      <dgm:prSet presAssocID="{867757E7-3B61-41EB-A2F9-AAA1A2D158A8}" presName="childShape" presStyleCnt="0"/>
      <dgm:spPr/>
    </dgm:pt>
    <dgm:pt modelId="{41D45D51-A59A-5346-A7E7-7A9C7BC2121D}" type="pres">
      <dgm:prSet presAssocID="{0A6114E6-48A9-4902-B0E0-58066C825087}" presName="Name13" presStyleLbl="parChTrans1D2" presStyleIdx="0" presStyleCnt="4"/>
      <dgm:spPr/>
    </dgm:pt>
    <dgm:pt modelId="{DE12EC2C-F032-3B4C-BC3C-622185C46307}" type="pres">
      <dgm:prSet presAssocID="{14963694-AC3E-4756-8840-613896B86826}" presName="childText" presStyleLbl="bgAcc1" presStyleIdx="0" presStyleCnt="4">
        <dgm:presLayoutVars>
          <dgm:bulletEnabled val="1"/>
        </dgm:presLayoutVars>
      </dgm:prSet>
      <dgm:spPr/>
    </dgm:pt>
    <dgm:pt modelId="{EF804C0D-EC42-F748-90CA-1DD165B5ACB5}" type="pres">
      <dgm:prSet presAssocID="{60176CF3-ED55-4DCB-A12F-8B01E95554B8}" presName="root" presStyleCnt="0"/>
      <dgm:spPr/>
    </dgm:pt>
    <dgm:pt modelId="{A6DD5942-7C11-F344-BC8A-457148A12E67}" type="pres">
      <dgm:prSet presAssocID="{60176CF3-ED55-4DCB-A12F-8B01E95554B8}" presName="rootComposite" presStyleCnt="0"/>
      <dgm:spPr/>
    </dgm:pt>
    <dgm:pt modelId="{C129024B-9931-454F-9759-E0DD983EA74B}" type="pres">
      <dgm:prSet presAssocID="{60176CF3-ED55-4DCB-A12F-8B01E95554B8}" presName="rootText" presStyleLbl="node1" presStyleIdx="1" presStyleCnt="4"/>
      <dgm:spPr/>
    </dgm:pt>
    <dgm:pt modelId="{96C09713-3889-D342-8C5F-5310CF1525AF}" type="pres">
      <dgm:prSet presAssocID="{60176CF3-ED55-4DCB-A12F-8B01E95554B8}" presName="rootConnector" presStyleLbl="node1" presStyleIdx="1" presStyleCnt="4"/>
      <dgm:spPr/>
    </dgm:pt>
    <dgm:pt modelId="{45CE70F4-6285-EA45-9F32-573B205C04DC}" type="pres">
      <dgm:prSet presAssocID="{60176CF3-ED55-4DCB-A12F-8B01E95554B8}" presName="childShape" presStyleCnt="0"/>
      <dgm:spPr/>
    </dgm:pt>
    <dgm:pt modelId="{8100E68C-8D3D-EF4A-B2B0-713D2D17D739}" type="pres">
      <dgm:prSet presAssocID="{AA62C029-09F4-40AD-866C-39CA888D1680}" presName="Name13" presStyleLbl="parChTrans1D2" presStyleIdx="1" presStyleCnt="4"/>
      <dgm:spPr/>
    </dgm:pt>
    <dgm:pt modelId="{DEBFA15D-A01C-F340-9891-54E88DB1E626}" type="pres">
      <dgm:prSet presAssocID="{86B71B92-E577-4B2D-B1AA-67F27EDED785}" presName="childText" presStyleLbl="bgAcc1" presStyleIdx="1" presStyleCnt="4">
        <dgm:presLayoutVars>
          <dgm:bulletEnabled val="1"/>
        </dgm:presLayoutVars>
      </dgm:prSet>
      <dgm:spPr/>
    </dgm:pt>
    <dgm:pt modelId="{322FE516-CA33-D744-BDD0-FA11F279117C}" type="pres">
      <dgm:prSet presAssocID="{9275288F-2FD1-4F1E-AFB5-F24050A97AE4}" presName="root" presStyleCnt="0"/>
      <dgm:spPr/>
    </dgm:pt>
    <dgm:pt modelId="{501FAADA-1481-E244-8E22-C0F33A5119CB}" type="pres">
      <dgm:prSet presAssocID="{9275288F-2FD1-4F1E-AFB5-F24050A97AE4}" presName="rootComposite" presStyleCnt="0"/>
      <dgm:spPr/>
    </dgm:pt>
    <dgm:pt modelId="{64756104-597E-494C-9921-AF81858AB259}" type="pres">
      <dgm:prSet presAssocID="{9275288F-2FD1-4F1E-AFB5-F24050A97AE4}" presName="rootText" presStyleLbl="node1" presStyleIdx="2" presStyleCnt="4"/>
      <dgm:spPr/>
    </dgm:pt>
    <dgm:pt modelId="{922E2BF2-2B42-B34F-B601-4F57169AFBEA}" type="pres">
      <dgm:prSet presAssocID="{9275288F-2FD1-4F1E-AFB5-F24050A97AE4}" presName="rootConnector" presStyleLbl="node1" presStyleIdx="2" presStyleCnt="4"/>
      <dgm:spPr/>
    </dgm:pt>
    <dgm:pt modelId="{9AC3CF12-89AF-AC41-AB8D-90A09D91B18E}" type="pres">
      <dgm:prSet presAssocID="{9275288F-2FD1-4F1E-AFB5-F24050A97AE4}" presName="childShape" presStyleCnt="0"/>
      <dgm:spPr/>
    </dgm:pt>
    <dgm:pt modelId="{E820E242-D1A7-884F-9B6C-1AC840F1E766}" type="pres">
      <dgm:prSet presAssocID="{63C9943A-1821-4A08-8CDC-D1A225A31CFF}" presName="Name13" presStyleLbl="parChTrans1D2" presStyleIdx="2" presStyleCnt="4"/>
      <dgm:spPr/>
    </dgm:pt>
    <dgm:pt modelId="{1D7F45C4-CA28-8843-BE1F-2F4D1312A09A}" type="pres">
      <dgm:prSet presAssocID="{551ABC91-F932-4B4B-9937-BD40462380D4}" presName="childText" presStyleLbl="bgAcc1" presStyleIdx="2" presStyleCnt="4">
        <dgm:presLayoutVars>
          <dgm:bulletEnabled val="1"/>
        </dgm:presLayoutVars>
      </dgm:prSet>
      <dgm:spPr/>
    </dgm:pt>
    <dgm:pt modelId="{28DB145D-0AB9-D649-AC4F-93A81BEA9ECC}" type="pres">
      <dgm:prSet presAssocID="{91667FDD-43B7-4892-B3B6-F383E3AFD915}" presName="root" presStyleCnt="0"/>
      <dgm:spPr/>
    </dgm:pt>
    <dgm:pt modelId="{595FBB3E-745B-1541-96EE-A758D716D2F0}" type="pres">
      <dgm:prSet presAssocID="{91667FDD-43B7-4892-B3B6-F383E3AFD915}" presName="rootComposite" presStyleCnt="0"/>
      <dgm:spPr/>
    </dgm:pt>
    <dgm:pt modelId="{B756D07B-969B-E742-B5DB-043CC3D99770}" type="pres">
      <dgm:prSet presAssocID="{91667FDD-43B7-4892-B3B6-F383E3AFD915}" presName="rootText" presStyleLbl="node1" presStyleIdx="3" presStyleCnt="4"/>
      <dgm:spPr/>
    </dgm:pt>
    <dgm:pt modelId="{167F29A1-0D55-8644-9723-05764026596D}" type="pres">
      <dgm:prSet presAssocID="{91667FDD-43B7-4892-B3B6-F383E3AFD915}" presName="rootConnector" presStyleLbl="node1" presStyleIdx="3" presStyleCnt="4"/>
      <dgm:spPr/>
    </dgm:pt>
    <dgm:pt modelId="{12827F07-8B24-A647-B33D-344D7C8C1C0E}" type="pres">
      <dgm:prSet presAssocID="{91667FDD-43B7-4892-B3B6-F383E3AFD915}" presName="childShape" presStyleCnt="0"/>
      <dgm:spPr/>
    </dgm:pt>
    <dgm:pt modelId="{CBAA88DC-BB7A-6A40-B710-7F4CB82FB932}" type="pres">
      <dgm:prSet presAssocID="{85EAE06F-5806-4CE9-99AE-E703153CE879}" presName="Name13" presStyleLbl="parChTrans1D2" presStyleIdx="3" presStyleCnt="4"/>
      <dgm:spPr/>
    </dgm:pt>
    <dgm:pt modelId="{1877FEB8-6787-D241-AF0E-607B0758DF86}" type="pres">
      <dgm:prSet presAssocID="{0DBDF7FF-2BBC-4B35-89E7-067E516AE3A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5FC91017-5218-6144-9F9F-1690E23E7B62}" type="presOf" srcId="{60176CF3-ED55-4DCB-A12F-8B01E95554B8}" destId="{96C09713-3889-D342-8C5F-5310CF1525AF}" srcOrd="1" destOrd="0" presId="urn:microsoft.com/office/officeart/2005/8/layout/hierarchy3"/>
    <dgm:cxn modelId="{F7354718-2832-7F4D-999E-20C38FC7A8DE}" type="presOf" srcId="{14963694-AC3E-4756-8840-613896B86826}" destId="{DE12EC2C-F032-3B4C-BC3C-622185C46307}" srcOrd="0" destOrd="0" presId="urn:microsoft.com/office/officeart/2005/8/layout/hierarchy3"/>
    <dgm:cxn modelId="{865F8D2B-4E15-4367-9DB2-17967EC8100B}" srcId="{9275288F-2FD1-4F1E-AFB5-F24050A97AE4}" destId="{551ABC91-F932-4B4B-9937-BD40462380D4}" srcOrd="0" destOrd="0" parTransId="{63C9943A-1821-4A08-8CDC-D1A225A31CFF}" sibTransId="{B1FDD85F-0486-4423-B15A-4ED0D2B15993}"/>
    <dgm:cxn modelId="{9EA2A52D-9DFE-5841-A39D-F10822C54E2D}" type="presOf" srcId="{9275288F-2FD1-4F1E-AFB5-F24050A97AE4}" destId="{64756104-597E-494C-9921-AF81858AB259}" srcOrd="0" destOrd="0" presId="urn:microsoft.com/office/officeart/2005/8/layout/hierarchy3"/>
    <dgm:cxn modelId="{14C85C39-2BF4-496A-BD42-767F24265F8E}" srcId="{867757E7-3B61-41EB-A2F9-AAA1A2D158A8}" destId="{14963694-AC3E-4756-8840-613896B86826}" srcOrd="0" destOrd="0" parTransId="{0A6114E6-48A9-4902-B0E0-58066C825087}" sibTransId="{A580441C-2B10-4831-A136-D3268CEFCF68}"/>
    <dgm:cxn modelId="{26F9F43C-97CE-E04B-938A-57E7D5F4934D}" type="presOf" srcId="{86B71B92-E577-4B2D-B1AA-67F27EDED785}" destId="{DEBFA15D-A01C-F340-9891-54E88DB1E626}" srcOrd="0" destOrd="0" presId="urn:microsoft.com/office/officeart/2005/8/layout/hierarchy3"/>
    <dgm:cxn modelId="{D6B4133D-CB3D-B74F-A893-5449A762CF46}" type="presOf" srcId="{63C9943A-1821-4A08-8CDC-D1A225A31CFF}" destId="{E820E242-D1A7-884F-9B6C-1AC840F1E766}" srcOrd="0" destOrd="0" presId="urn:microsoft.com/office/officeart/2005/8/layout/hierarchy3"/>
    <dgm:cxn modelId="{B8D7463E-1A14-CB4E-9492-754D7FFD89B6}" type="presOf" srcId="{0DBDF7FF-2BBC-4B35-89E7-067E516AE3A6}" destId="{1877FEB8-6787-D241-AF0E-607B0758DF86}" srcOrd="0" destOrd="0" presId="urn:microsoft.com/office/officeart/2005/8/layout/hierarchy3"/>
    <dgm:cxn modelId="{122E274E-0F4E-054B-B633-60B22B5F9929}" type="presOf" srcId="{551ABC91-F932-4B4B-9937-BD40462380D4}" destId="{1D7F45C4-CA28-8843-BE1F-2F4D1312A09A}" srcOrd="0" destOrd="0" presId="urn:microsoft.com/office/officeart/2005/8/layout/hierarchy3"/>
    <dgm:cxn modelId="{1F2BB14F-7DE5-1B4A-B753-A30D44888592}" type="presOf" srcId="{60176CF3-ED55-4DCB-A12F-8B01E95554B8}" destId="{C129024B-9931-454F-9759-E0DD983EA74B}" srcOrd="0" destOrd="0" presId="urn:microsoft.com/office/officeart/2005/8/layout/hierarchy3"/>
    <dgm:cxn modelId="{83FED266-E703-9E47-BFE4-3649CF7C2D8A}" type="presOf" srcId="{867757E7-3B61-41EB-A2F9-AAA1A2D158A8}" destId="{44DBB5A5-78AF-864F-AA69-CF88AF662425}" srcOrd="0" destOrd="0" presId="urn:microsoft.com/office/officeart/2005/8/layout/hierarchy3"/>
    <dgm:cxn modelId="{77FCF375-7989-6545-9745-353DFE8B241D}" type="presOf" srcId="{AA62C029-09F4-40AD-866C-39CA888D1680}" destId="{8100E68C-8D3D-EF4A-B2B0-713D2D17D739}" srcOrd="0" destOrd="0" presId="urn:microsoft.com/office/officeart/2005/8/layout/hierarchy3"/>
    <dgm:cxn modelId="{8B28DF7B-91B8-480F-8571-1C78E3616D6A}" srcId="{40BBBABC-36E8-477D-9D11-B91A6CE042C2}" destId="{91667FDD-43B7-4892-B3B6-F383E3AFD915}" srcOrd="3" destOrd="0" parTransId="{BC19E618-434E-4D88-82D5-4DC6E11119BA}" sibTransId="{84A3EAF8-2BED-4C41-98C9-42A4B50ADD2C}"/>
    <dgm:cxn modelId="{A3D94880-1770-F341-B31D-1BF26D12B15B}" type="presOf" srcId="{85EAE06F-5806-4CE9-99AE-E703153CE879}" destId="{CBAA88DC-BB7A-6A40-B710-7F4CB82FB932}" srcOrd="0" destOrd="0" presId="urn:microsoft.com/office/officeart/2005/8/layout/hierarchy3"/>
    <dgm:cxn modelId="{F5D6D98C-2269-F34A-9371-DC1C827599C4}" type="presOf" srcId="{0A6114E6-48A9-4902-B0E0-58066C825087}" destId="{41D45D51-A59A-5346-A7E7-7A9C7BC2121D}" srcOrd="0" destOrd="0" presId="urn:microsoft.com/office/officeart/2005/8/layout/hierarchy3"/>
    <dgm:cxn modelId="{FC3837A6-1B1C-459B-939A-D09DE67241D7}" srcId="{40BBBABC-36E8-477D-9D11-B91A6CE042C2}" destId="{867757E7-3B61-41EB-A2F9-AAA1A2D158A8}" srcOrd="0" destOrd="0" parTransId="{4938A678-48F5-4E2D-AEE0-4DD5E179E47B}" sibTransId="{C28AFF51-1907-4AD6-965B-2BA5BF289E38}"/>
    <dgm:cxn modelId="{22398ECA-3C3C-4CBF-96B0-3C40B7713E5F}" srcId="{91667FDD-43B7-4892-B3B6-F383E3AFD915}" destId="{0DBDF7FF-2BBC-4B35-89E7-067E516AE3A6}" srcOrd="0" destOrd="0" parTransId="{85EAE06F-5806-4CE9-99AE-E703153CE879}" sibTransId="{30E443B2-F4F6-4ED1-ADD8-32A023965BF2}"/>
    <dgm:cxn modelId="{37F82AD2-BF83-C34B-8EB5-6505BF14C107}" type="presOf" srcId="{91667FDD-43B7-4892-B3B6-F383E3AFD915}" destId="{167F29A1-0D55-8644-9723-05764026596D}" srcOrd="1" destOrd="0" presId="urn:microsoft.com/office/officeart/2005/8/layout/hierarchy3"/>
    <dgm:cxn modelId="{3B31F3D2-79EA-4DCA-8AD3-2538D69817BA}" srcId="{40BBBABC-36E8-477D-9D11-B91A6CE042C2}" destId="{9275288F-2FD1-4F1E-AFB5-F24050A97AE4}" srcOrd="2" destOrd="0" parTransId="{0E40B07A-A4A8-43FC-8709-3F55D46518D4}" sibTransId="{93A6D04C-1662-4573-B777-7FE40569387E}"/>
    <dgm:cxn modelId="{E63824D5-8B70-7044-AFCD-8EFC11D1049F}" type="presOf" srcId="{9275288F-2FD1-4F1E-AFB5-F24050A97AE4}" destId="{922E2BF2-2B42-B34F-B601-4F57169AFBEA}" srcOrd="1" destOrd="0" presId="urn:microsoft.com/office/officeart/2005/8/layout/hierarchy3"/>
    <dgm:cxn modelId="{982EB3DB-AB64-4744-87C9-4C7171F71074}" srcId="{60176CF3-ED55-4DCB-A12F-8B01E95554B8}" destId="{86B71B92-E577-4B2D-B1AA-67F27EDED785}" srcOrd="0" destOrd="0" parTransId="{AA62C029-09F4-40AD-866C-39CA888D1680}" sibTransId="{A453B2B2-8022-4A46-8EB0-77751F65C84E}"/>
    <dgm:cxn modelId="{2B7B03DE-6004-AC40-B5E9-93A10CF12FF3}" type="presOf" srcId="{40BBBABC-36E8-477D-9D11-B91A6CE042C2}" destId="{83CB04C4-9A8B-AA4D-A7E3-0F781341F53E}" srcOrd="0" destOrd="0" presId="urn:microsoft.com/office/officeart/2005/8/layout/hierarchy3"/>
    <dgm:cxn modelId="{34E0C3DE-4281-4E5E-8764-ECDFBFADC458}" srcId="{40BBBABC-36E8-477D-9D11-B91A6CE042C2}" destId="{60176CF3-ED55-4DCB-A12F-8B01E95554B8}" srcOrd="1" destOrd="0" parTransId="{47E54FFE-8D2D-433F-9F2A-0C77728A17AC}" sibTransId="{142A979D-33F2-4BD3-AD3D-5F92E813552B}"/>
    <dgm:cxn modelId="{8431FAE3-D121-C247-B07A-DD40B89A5070}" type="presOf" srcId="{91667FDD-43B7-4892-B3B6-F383E3AFD915}" destId="{B756D07B-969B-E742-B5DB-043CC3D99770}" srcOrd="0" destOrd="0" presId="urn:microsoft.com/office/officeart/2005/8/layout/hierarchy3"/>
    <dgm:cxn modelId="{9033DCED-3C5F-1244-83C1-0060E0D295C2}" type="presOf" srcId="{867757E7-3B61-41EB-A2F9-AAA1A2D158A8}" destId="{4E6AF314-1BE0-6048-BBB9-CF1B23C7E305}" srcOrd="1" destOrd="0" presId="urn:microsoft.com/office/officeart/2005/8/layout/hierarchy3"/>
    <dgm:cxn modelId="{546494CC-ADA5-FF43-ADF4-4051207914A7}" type="presParOf" srcId="{83CB04C4-9A8B-AA4D-A7E3-0F781341F53E}" destId="{A181155E-AA1B-AB43-8184-2D2F0988C4D3}" srcOrd="0" destOrd="0" presId="urn:microsoft.com/office/officeart/2005/8/layout/hierarchy3"/>
    <dgm:cxn modelId="{4B307C34-EE2E-9F4A-892A-3E6F2B243C18}" type="presParOf" srcId="{A181155E-AA1B-AB43-8184-2D2F0988C4D3}" destId="{0EE6E367-6535-6242-827A-63C4A687C68E}" srcOrd="0" destOrd="0" presId="urn:microsoft.com/office/officeart/2005/8/layout/hierarchy3"/>
    <dgm:cxn modelId="{AFB41710-3A39-2442-8A52-8ECEBBDEDF81}" type="presParOf" srcId="{0EE6E367-6535-6242-827A-63C4A687C68E}" destId="{44DBB5A5-78AF-864F-AA69-CF88AF662425}" srcOrd="0" destOrd="0" presId="urn:microsoft.com/office/officeart/2005/8/layout/hierarchy3"/>
    <dgm:cxn modelId="{8F521BE8-4910-0740-A659-0F6FEEDE9A19}" type="presParOf" srcId="{0EE6E367-6535-6242-827A-63C4A687C68E}" destId="{4E6AF314-1BE0-6048-BBB9-CF1B23C7E305}" srcOrd="1" destOrd="0" presId="urn:microsoft.com/office/officeart/2005/8/layout/hierarchy3"/>
    <dgm:cxn modelId="{A7D4ABB5-8DB4-704F-97E1-DFA35148F067}" type="presParOf" srcId="{A181155E-AA1B-AB43-8184-2D2F0988C4D3}" destId="{ED7D7208-137E-E443-8910-9237E0088E0C}" srcOrd="1" destOrd="0" presId="urn:microsoft.com/office/officeart/2005/8/layout/hierarchy3"/>
    <dgm:cxn modelId="{1D9AC9A7-8819-B547-A47D-879A382ED910}" type="presParOf" srcId="{ED7D7208-137E-E443-8910-9237E0088E0C}" destId="{41D45D51-A59A-5346-A7E7-7A9C7BC2121D}" srcOrd="0" destOrd="0" presId="urn:microsoft.com/office/officeart/2005/8/layout/hierarchy3"/>
    <dgm:cxn modelId="{1953C7F7-4D37-3D47-904F-D5EE1F3C5499}" type="presParOf" srcId="{ED7D7208-137E-E443-8910-9237E0088E0C}" destId="{DE12EC2C-F032-3B4C-BC3C-622185C46307}" srcOrd="1" destOrd="0" presId="urn:microsoft.com/office/officeart/2005/8/layout/hierarchy3"/>
    <dgm:cxn modelId="{F43D0B71-6D4F-AB4F-809F-A972E31155BB}" type="presParOf" srcId="{83CB04C4-9A8B-AA4D-A7E3-0F781341F53E}" destId="{EF804C0D-EC42-F748-90CA-1DD165B5ACB5}" srcOrd="1" destOrd="0" presId="urn:microsoft.com/office/officeart/2005/8/layout/hierarchy3"/>
    <dgm:cxn modelId="{0175761A-DC35-5542-9889-935A5638822F}" type="presParOf" srcId="{EF804C0D-EC42-F748-90CA-1DD165B5ACB5}" destId="{A6DD5942-7C11-F344-BC8A-457148A12E67}" srcOrd="0" destOrd="0" presId="urn:microsoft.com/office/officeart/2005/8/layout/hierarchy3"/>
    <dgm:cxn modelId="{9330D6D2-A671-6C40-9554-AED65B7D5B17}" type="presParOf" srcId="{A6DD5942-7C11-F344-BC8A-457148A12E67}" destId="{C129024B-9931-454F-9759-E0DD983EA74B}" srcOrd="0" destOrd="0" presId="urn:microsoft.com/office/officeart/2005/8/layout/hierarchy3"/>
    <dgm:cxn modelId="{D0351252-60D8-CF4E-9693-C0D9FBF9719A}" type="presParOf" srcId="{A6DD5942-7C11-F344-BC8A-457148A12E67}" destId="{96C09713-3889-D342-8C5F-5310CF1525AF}" srcOrd="1" destOrd="0" presId="urn:microsoft.com/office/officeart/2005/8/layout/hierarchy3"/>
    <dgm:cxn modelId="{6759D3F6-EE20-EA4F-80F0-F9CB5D785147}" type="presParOf" srcId="{EF804C0D-EC42-F748-90CA-1DD165B5ACB5}" destId="{45CE70F4-6285-EA45-9F32-573B205C04DC}" srcOrd="1" destOrd="0" presId="urn:microsoft.com/office/officeart/2005/8/layout/hierarchy3"/>
    <dgm:cxn modelId="{7B2A7823-F134-7A47-ACA8-7B03A826BCD3}" type="presParOf" srcId="{45CE70F4-6285-EA45-9F32-573B205C04DC}" destId="{8100E68C-8D3D-EF4A-B2B0-713D2D17D739}" srcOrd="0" destOrd="0" presId="urn:microsoft.com/office/officeart/2005/8/layout/hierarchy3"/>
    <dgm:cxn modelId="{82E114A0-F537-E047-ABAA-C5CA4AFB831C}" type="presParOf" srcId="{45CE70F4-6285-EA45-9F32-573B205C04DC}" destId="{DEBFA15D-A01C-F340-9891-54E88DB1E626}" srcOrd="1" destOrd="0" presId="urn:microsoft.com/office/officeart/2005/8/layout/hierarchy3"/>
    <dgm:cxn modelId="{6E9C1F77-9478-0B44-A242-0EB402665631}" type="presParOf" srcId="{83CB04C4-9A8B-AA4D-A7E3-0F781341F53E}" destId="{322FE516-CA33-D744-BDD0-FA11F279117C}" srcOrd="2" destOrd="0" presId="urn:microsoft.com/office/officeart/2005/8/layout/hierarchy3"/>
    <dgm:cxn modelId="{E67A357F-8167-034B-88C6-2B708F097EEC}" type="presParOf" srcId="{322FE516-CA33-D744-BDD0-FA11F279117C}" destId="{501FAADA-1481-E244-8E22-C0F33A5119CB}" srcOrd="0" destOrd="0" presId="urn:microsoft.com/office/officeart/2005/8/layout/hierarchy3"/>
    <dgm:cxn modelId="{256A77AD-80DD-3C4C-89BF-154090992AE7}" type="presParOf" srcId="{501FAADA-1481-E244-8E22-C0F33A5119CB}" destId="{64756104-597E-494C-9921-AF81858AB259}" srcOrd="0" destOrd="0" presId="urn:microsoft.com/office/officeart/2005/8/layout/hierarchy3"/>
    <dgm:cxn modelId="{3848A6F7-9E30-F54F-ABEF-B4F44EAE1F6F}" type="presParOf" srcId="{501FAADA-1481-E244-8E22-C0F33A5119CB}" destId="{922E2BF2-2B42-B34F-B601-4F57169AFBEA}" srcOrd="1" destOrd="0" presId="urn:microsoft.com/office/officeart/2005/8/layout/hierarchy3"/>
    <dgm:cxn modelId="{FFE7D20F-0F11-BB42-9700-6AA49292667A}" type="presParOf" srcId="{322FE516-CA33-D744-BDD0-FA11F279117C}" destId="{9AC3CF12-89AF-AC41-AB8D-90A09D91B18E}" srcOrd="1" destOrd="0" presId="urn:microsoft.com/office/officeart/2005/8/layout/hierarchy3"/>
    <dgm:cxn modelId="{B0DE342A-0732-4141-BFB3-013AEF57317C}" type="presParOf" srcId="{9AC3CF12-89AF-AC41-AB8D-90A09D91B18E}" destId="{E820E242-D1A7-884F-9B6C-1AC840F1E766}" srcOrd="0" destOrd="0" presId="urn:microsoft.com/office/officeart/2005/8/layout/hierarchy3"/>
    <dgm:cxn modelId="{28C60F9C-FF92-D84F-AC5F-7DADCE3CD95E}" type="presParOf" srcId="{9AC3CF12-89AF-AC41-AB8D-90A09D91B18E}" destId="{1D7F45C4-CA28-8843-BE1F-2F4D1312A09A}" srcOrd="1" destOrd="0" presId="urn:microsoft.com/office/officeart/2005/8/layout/hierarchy3"/>
    <dgm:cxn modelId="{6412060A-FC3F-4146-AD54-34A23B7CBBF7}" type="presParOf" srcId="{83CB04C4-9A8B-AA4D-A7E3-0F781341F53E}" destId="{28DB145D-0AB9-D649-AC4F-93A81BEA9ECC}" srcOrd="3" destOrd="0" presId="urn:microsoft.com/office/officeart/2005/8/layout/hierarchy3"/>
    <dgm:cxn modelId="{561C0999-7720-3541-95AC-0F70F7A64B75}" type="presParOf" srcId="{28DB145D-0AB9-D649-AC4F-93A81BEA9ECC}" destId="{595FBB3E-745B-1541-96EE-A758D716D2F0}" srcOrd="0" destOrd="0" presId="urn:microsoft.com/office/officeart/2005/8/layout/hierarchy3"/>
    <dgm:cxn modelId="{807AAD44-A4D3-6145-B8A6-BF01061062FF}" type="presParOf" srcId="{595FBB3E-745B-1541-96EE-A758D716D2F0}" destId="{B756D07B-969B-E742-B5DB-043CC3D99770}" srcOrd="0" destOrd="0" presId="urn:microsoft.com/office/officeart/2005/8/layout/hierarchy3"/>
    <dgm:cxn modelId="{BC4530B3-2677-3C47-B7B3-97E406FFA47F}" type="presParOf" srcId="{595FBB3E-745B-1541-96EE-A758D716D2F0}" destId="{167F29A1-0D55-8644-9723-05764026596D}" srcOrd="1" destOrd="0" presId="urn:microsoft.com/office/officeart/2005/8/layout/hierarchy3"/>
    <dgm:cxn modelId="{9DD78BBD-4CD6-1F4F-86F6-6010E1B2D377}" type="presParOf" srcId="{28DB145D-0AB9-D649-AC4F-93A81BEA9ECC}" destId="{12827F07-8B24-A647-B33D-344D7C8C1C0E}" srcOrd="1" destOrd="0" presId="urn:microsoft.com/office/officeart/2005/8/layout/hierarchy3"/>
    <dgm:cxn modelId="{69DDB998-2139-4A49-B2C7-589C7A829B78}" type="presParOf" srcId="{12827F07-8B24-A647-B33D-344D7C8C1C0E}" destId="{CBAA88DC-BB7A-6A40-B710-7F4CB82FB932}" srcOrd="0" destOrd="0" presId="urn:microsoft.com/office/officeart/2005/8/layout/hierarchy3"/>
    <dgm:cxn modelId="{F73E15C8-4263-3649-BEED-D88BDA4511DE}" type="presParOf" srcId="{12827F07-8B24-A647-B33D-344D7C8C1C0E}" destId="{1877FEB8-6787-D241-AF0E-607B0758DF86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7B6642F-BD72-4848-BD7D-7FD5DDF399AE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8B5832-2CAB-4CC9-8A49-635F30FBCE02}">
      <dgm:prSet custT="1"/>
      <dgm:spPr/>
      <dgm:t>
        <a:bodyPr/>
        <a:lstStyle/>
        <a:p>
          <a:r>
            <a:rPr lang="en-US" sz="2400"/>
            <a:t>A wide-area distributed database</a:t>
          </a:r>
        </a:p>
      </dgm:t>
    </dgm:pt>
    <dgm:pt modelId="{B5DAAC9A-F613-47EF-A38A-9F9E1F39094F}" type="parTrans" cxnId="{87F49D4F-582E-4A99-BB57-129D754BC992}">
      <dgm:prSet/>
      <dgm:spPr/>
      <dgm:t>
        <a:bodyPr/>
        <a:lstStyle/>
        <a:p>
          <a:endParaRPr lang="en-US" sz="2800"/>
        </a:p>
      </dgm:t>
    </dgm:pt>
    <dgm:pt modelId="{CE8BED18-3EE8-42BE-9B40-1034B55130D7}" type="sibTrans" cxnId="{87F49D4F-582E-4A99-BB57-129D754BC992}">
      <dgm:prSet/>
      <dgm:spPr/>
      <dgm:t>
        <a:bodyPr/>
        <a:lstStyle/>
        <a:p>
          <a:endParaRPr lang="en-US" sz="2800"/>
        </a:p>
      </dgm:t>
    </dgm:pt>
    <dgm:pt modelId="{ABB5B87D-830E-4BC0-A249-A4C2A20744D6}">
      <dgm:prSet custT="1"/>
      <dgm:spPr/>
      <dgm:t>
        <a:bodyPr/>
        <a:lstStyle/>
        <a:p>
          <a:pPr>
            <a:buNone/>
          </a:pPr>
          <a:r>
            <a:rPr lang="en-US" sz="2000" dirty="0"/>
            <a:t>Possibly biggest such database in the world!</a:t>
          </a:r>
        </a:p>
      </dgm:t>
    </dgm:pt>
    <dgm:pt modelId="{4E699D00-6178-4AEB-ADC6-D4F0FCEECA28}" type="parTrans" cxnId="{3377ACBD-555B-4292-B1D7-CD12BA79308D}">
      <dgm:prSet/>
      <dgm:spPr/>
      <dgm:t>
        <a:bodyPr/>
        <a:lstStyle/>
        <a:p>
          <a:endParaRPr lang="en-US" sz="2800"/>
        </a:p>
      </dgm:t>
    </dgm:pt>
    <dgm:pt modelId="{E3F63245-A31F-434F-ABFA-E193DC377065}" type="sibTrans" cxnId="{3377ACBD-555B-4292-B1D7-CD12BA79308D}">
      <dgm:prSet/>
      <dgm:spPr/>
      <dgm:t>
        <a:bodyPr/>
        <a:lstStyle/>
        <a:p>
          <a:endParaRPr lang="en-US" sz="2800"/>
        </a:p>
      </dgm:t>
    </dgm:pt>
    <dgm:pt modelId="{ABEE7C20-1691-43C3-AFD6-63FA4A836CB0}">
      <dgm:prSet custT="1"/>
      <dgm:spPr/>
      <dgm:t>
        <a:bodyPr/>
        <a:lstStyle/>
        <a:p>
          <a:r>
            <a:rPr lang="en-US" sz="2400"/>
            <a:t>Goals</a:t>
          </a:r>
        </a:p>
      </dgm:t>
    </dgm:pt>
    <dgm:pt modelId="{00737216-3D5A-4D38-A220-0434964DC53D}" type="parTrans" cxnId="{F3A16CAE-AC79-416B-B07D-8788D57435D2}">
      <dgm:prSet/>
      <dgm:spPr/>
      <dgm:t>
        <a:bodyPr/>
        <a:lstStyle/>
        <a:p>
          <a:endParaRPr lang="en-US" sz="2800"/>
        </a:p>
      </dgm:t>
    </dgm:pt>
    <dgm:pt modelId="{ADC060D7-DB3F-4476-A7BA-4D686F6171FB}" type="sibTrans" cxnId="{F3A16CAE-AC79-416B-B07D-8788D57435D2}">
      <dgm:prSet/>
      <dgm:spPr/>
      <dgm:t>
        <a:bodyPr/>
        <a:lstStyle/>
        <a:p>
          <a:endParaRPr lang="en-US" sz="2800"/>
        </a:p>
      </dgm:t>
    </dgm:pt>
    <dgm:pt modelId="{9198C660-256B-40C8-BE86-E0A2692298F9}">
      <dgm:prSet custT="1"/>
      <dgm:spPr/>
      <dgm:t>
        <a:bodyPr/>
        <a:lstStyle/>
        <a:p>
          <a:r>
            <a:rPr lang="en-US" sz="2000" dirty="0"/>
            <a:t>Scalability; decentralized maintenance </a:t>
          </a:r>
        </a:p>
      </dgm:t>
    </dgm:pt>
    <dgm:pt modelId="{82345954-EF81-4043-80A2-733BA483BB25}" type="parTrans" cxnId="{780BED5F-E986-4E7E-8293-3F5C53647271}">
      <dgm:prSet/>
      <dgm:spPr/>
      <dgm:t>
        <a:bodyPr/>
        <a:lstStyle/>
        <a:p>
          <a:endParaRPr lang="en-US" sz="2800"/>
        </a:p>
      </dgm:t>
    </dgm:pt>
    <dgm:pt modelId="{F508C976-A13A-472A-B3A5-FC949742F68B}" type="sibTrans" cxnId="{780BED5F-E986-4E7E-8293-3F5C53647271}">
      <dgm:prSet/>
      <dgm:spPr/>
      <dgm:t>
        <a:bodyPr/>
        <a:lstStyle/>
        <a:p>
          <a:endParaRPr lang="en-US" sz="2800"/>
        </a:p>
      </dgm:t>
    </dgm:pt>
    <dgm:pt modelId="{7C1BA5BB-8BB7-49D2-BE37-89C2D40FDBC0}">
      <dgm:prSet custT="1"/>
      <dgm:spPr/>
      <dgm:t>
        <a:bodyPr/>
        <a:lstStyle/>
        <a:p>
          <a:r>
            <a:rPr lang="en-US" sz="2000" dirty="0"/>
            <a:t>Robustness</a:t>
          </a:r>
        </a:p>
      </dgm:t>
    </dgm:pt>
    <dgm:pt modelId="{4EA34D86-887F-4214-9AF5-55AF07CA3641}" type="parTrans" cxnId="{B4D9F2B6-5423-4CC9-85E2-5F193FFA094B}">
      <dgm:prSet/>
      <dgm:spPr/>
      <dgm:t>
        <a:bodyPr/>
        <a:lstStyle/>
        <a:p>
          <a:endParaRPr lang="en-US" sz="2800"/>
        </a:p>
      </dgm:t>
    </dgm:pt>
    <dgm:pt modelId="{B2DE4E63-C03E-433C-A1C4-D10B99F1968A}" type="sibTrans" cxnId="{B4D9F2B6-5423-4CC9-85E2-5F193FFA094B}">
      <dgm:prSet/>
      <dgm:spPr/>
      <dgm:t>
        <a:bodyPr/>
        <a:lstStyle/>
        <a:p>
          <a:endParaRPr lang="en-US" sz="2800"/>
        </a:p>
      </dgm:t>
    </dgm:pt>
    <dgm:pt modelId="{2975C8AB-E706-4FBE-958C-BD3CA4A685C4}">
      <dgm:prSet custT="1"/>
      <dgm:spPr/>
      <dgm:t>
        <a:bodyPr/>
        <a:lstStyle/>
        <a:p>
          <a:r>
            <a:rPr lang="en-US" sz="2000" dirty="0"/>
            <a:t>Global scope</a:t>
          </a:r>
        </a:p>
      </dgm:t>
    </dgm:pt>
    <dgm:pt modelId="{8C4FD04E-B045-47C7-A90D-FBBAFDB35EBB}" type="parTrans" cxnId="{A3EE775F-7CA1-4EF9-B1D6-3578095993F3}">
      <dgm:prSet/>
      <dgm:spPr/>
      <dgm:t>
        <a:bodyPr/>
        <a:lstStyle/>
        <a:p>
          <a:endParaRPr lang="en-US" sz="2800"/>
        </a:p>
      </dgm:t>
    </dgm:pt>
    <dgm:pt modelId="{149F6E19-47D2-41C6-9AEC-0B8DA01F7B5F}" type="sibTrans" cxnId="{A3EE775F-7CA1-4EF9-B1D6-3578095993F3}">
      <dgm:prSet/>
      <dgm:spPr/>
      <dgm:t>
        <a:bodyPr/>
        <a:lstStyle/>
        <a:p>
          <a:endParaRPr lang="en-US" sz="2800"/>
        </a:p>
      </dgm:t>
    </dgm:pt>
    <dgm:pt modelId="{BCA4B104-4941-4F0C-AD26-04BCF6AAA810}">
      <dgm:prSet custT="1"/>
      <dgm:spPr/>
      <dgm:t>
        <a:bodyPr/>
        <a:lstStyle/>
        <a:p>
          <a:r>
            <a:rPr lang="en-US" sz="2000" dirty="0"/>
            <a:t>Names mean the same thing everywhere</a:t>
          </a:r>
        </a:p>
      </dgm:t>
    </dgm:pt>
    <dgm:pt modelId="{09D8D6D3-A1E0-4EE1-8EFD-910AD16FC0C2}" type="parTrans" cxnId="{144A70E8-1B54-4B39-ADCA-72F0A1FB79E2}">
      <dgm:prSet/>
      <dgm:spPr/>
      <dgm:t>
        <a:bodyPr/>
        <a:lstStyle/>
        <a:p>
          <a:endParaRPr lang="en-US" sz="2800"/>
        </a:p>
      </dgm:t>
    </dgm:pt>
    <dgm:pt modelId="{8B51C0A3-099C-44F9-8CE0-62EF8BED43C8}" type="sibTrans" cxnId="{144A70E8-1B54-4B39-ADCA-72F0A1FB79E2}">
      <dgm:prSet/>
      <dgm:spPr/>
      <dgm:t>
        <a:bodyPr/>
        <a:lstStyle/>
        <a:p>
          <a:endParaRPr lang="en-US" sz="2800"/>
        </a:p>
      </dgm:t>
    </dgm:pt>
    <dgm:pt modelId="{DFC04749-525D-49E6-91DB-4FB117360351}">
      <dgm:prSet custT="1"/>
      <dgm:spPr/>
      <dgm:t>
        <a:bodyPr/>
        <a:lstStyle/>
        <a:p>
          <a:r>
            <a:rPr lang="en-US" sz="2000" dirty="0"/>
            <a:t>Distributed updates/queries </a:t>
          </a:r>
        </a:p>
      </dgm:t>
    </dgm:pt>
    <dgm:pt modelId="{A85A804D-F9C5-481A-AA9D-7B69414F7D87}" type="parTrans" cxnId="{6CCA62BA-0EBD-453C-8A8F-B8BF63FD20DB}">
      <dgm:prSet/>
      <dgm:spPr/>
      <dgm:t>
        <a:bodyPr/>
        <a:lstStyle/>
        <a:p>
          <a:endParaRPr lang="en-US" sz="2800"/>
        </a:p>
      </dgm:t>
    </dgm:pt>
    <dgm:pt modelId="{2EFFD174-11EF-4D25-9DA0-251DE53FE66C}" type="sibTrans" cxnId="{6CCA62BA-0EBD-453C-8A8F-B8BF63FD20DB}">
      <dgm:prSet/>
      <dgm:spPr/>
      <dgm:t>
        <a:bodyPr/>
        <a:lstStyle/>
        <a:p>
          <a:endParaRPr lang="en-US" sz="2800"/>
        </a:p>
      </dgm:t>
    </dgm:pt>
    <dgm:pt modelId="{D52709FB-B820-4687-8AE2-FEEA57777292}">
      <dgm:prSet custT="1"/>
      <dgm:spPr/>
      <dgm:t>
        <a:bodyPr/>
        <a:lstStyle/>
        <a:p>
          <a:r>
            <a:rPr lang="en-US" sz="2000" dirty="0"/>
            <a:t>Good performance </a:t>
          </a:r>
        </a:p>
      </dgm:t>
    </dgm:pt>
    <dgm:pt modelId="{96A54FB4-1912-4C59-9FEA-B4FCF889A7CE}" type="parTrans" cxnId="{83F3D3C0-0C8D-4E40-A7A0-29C903CCA4E6}">
      <dgm:prSet/>
      <dgm:spPr/>
      <dgm:t>
        <a:bodyPr/>
        <a:lstStyle/>
        <a:p>
          <a:endParaRPr lang="en-US" sz="2800"/>
        </a:p>
      </dgm:t>
    </dgm:pt>
    <dgm:pt modelId="{2751D122-462C-4812-A79D-32262FE4B8C3}" type="sibTrans" cxnId="{83F3D3C0-0C8D-4E40-A7A0-29C903CCA4E6}">
      <dgm:prSet/>
      <dgm:spPr/>
      <dgm:t>
        <a:bodyPr/>
        <a:lstStyle/>
        <a:p>
          <a:endParaRPr lang="en-US" sz="2800"/>
        </a:p>
      </dgm:t>
    </dgm:pt>
    <dgm:pt modelId="{8B0B9051-65BE-7F4B-ACBE-CB57BD532BF2}" type="pres">
      <dgm:prSet presAssocID="{E7B6642F-BD72-4848-BD7D-7FD5DDF399AE}" presName="linear" presStyleCnt="0">
        <dgm:presLayoutVars>
          <dgm:dir/>
          <dgm:animLvl val="lvl"/>
          <dgm:resizeHandles val="exact"/>
        </dgm:presLayoutVars>
      </dgm:prSet>
      <dgm:spPr/>
    </dgm:pt>
    <dgm:pt modelId="{9D5E7963-DB36-164D-817E-E1B2ADB8E702}" type="pres">
      <dgm:prSet presAssocID="{F38B5832-2CAB-4CC9-8A49-635F30FBCE02}" presName="parentLin" presStyleCnt="0"/>
      <dgm:spPr/>
    </dgm:pt>
    <dgm:pt modelId="{CC3CE429-AE54-7D48-AD14-C49D905EBAC8}" type="pres">
      <dgm:prSet presAssocID="{F38B5832-2CAB-4CC9-8A49-635F30FBCE02}" presName="parentLeftMargin" presStyleLbl="node1" presStyleIdx="0" presStyleCnt="2"/>
      <dgm:spPr/>
    </dgm:pt>
    <dgm:pt modelId="{0CC7167A-A3D3-8C49-A37B-F9C4D186DAF0}" type="pres">
      <dgm:prSet presAssocID="{F38B5832-2CAB-4CC9-8A49-635F30FBCE0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3D277A7-413C-7648-87FE-042E01B1424C}" type="pres">
      <dgm:prSet presAssocID="{F38B5832-2CAB-4CC9-8A49-635F30FBCE02}" presName="negativeSpace" presStyleCnt="0"/>
      <dgm:spPr/>
    </dgm:pt>
    <dgm:pt modelId="{DF1A6886-4BA6-D341-B313-8E2736C6653E}" type="pres">
      <dgm:prSet presAssocID="{F38B5832-2CAB-4CC9-8A49-635F30FBCE02}" presName="childText" presStyleLbl="conFgAcc1" presStyleIdx="0" presStyleCnt="2">
        <dgm:presLayoutVars>
          <dgm:bulletEnabled val="1"/>
        </dgm:presLayoutVars>
      </dgm:prSet>
      <dgm:spPr/>
    </dgm:pt>
    <dgm:pt modelId="{E16B04DD-FDD1-BC43-AF34-7194525D1524}" type="pres">
      <dgm:prSet presAssocID="{CE8BED18-3EE8-42BE-9B40-1034B55130D7}" presName="spaceBetweenRectangles" presStyleCnt="0"/>
      <dgm:spPr/>
    </dgm:pt>
    <dgm:pt modelId="{D2E6D42F-7662-C840-9C03-E359580D69FE}" type="pres">
      <dgm:prSet presAssocID="{ABEE7C20-1691-43C3-AFD6-63FA4A836CB0}" presName="parentLin" presStyleCnt="0"/>
      <dgm:spPr/>
    </dgm:pt>
    <dgm:pt modelId="{9FAF351A-E763-5047-B99F-E0FC41B9A283}" type="pres">
      <dgm:prSet presAssocID="{ABEE7C20-1691-43C3-AFD6-63FA4A836CB0}" presName="parentLeftMargin" presStyleLbl="node1" presStyleIdx="0" presStyleCnt="2"/>
      <dgm:spPr/>
    </dgm:pt>
    <dgm:pt modelId="{98C60BB5-B663-CE4F-B9D7-BEF84B198E9F}" type="pres">
      <dgm:prSet presAssocID="{ABEE7C20-1691-43C3-AFD6-63FA4A836CB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A3D6E58-44E2-FA4D-91A5-2C6401EA860D}" type="pres">
      <dgm:prSet presAssocID="{ABEE7C20-1691-43C3-AFD6-63FA4A836CB0}" presName="negativeSpace" presStyleCnt="0"/>
      <dgm:spPr/>
    </dgm:pt>
    <dgm:pt modelId="{8750FFBF-B4C3-6743-9209-7A7B73683432}" type="pres">
      <dgm:prSet presAssocID="{ABEE7C20-1691-43C3-AFD6-63FA4A836CB0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E25052B-EEF7-024B-9DA8-62B137D94C7B}" type="presOf" srcId="{F38B5832-2CAB-4CC9-8A49-635F30FBCE02}" destId="{CC3CE429-AE54-7D48-AD14-C49D905EBAC8}" srcOrd="0" destOrd="0" presId="urn:microsoft.com/office/officeart/2005/8/layout/list1"/>
    <dgm:cxn modelId="{278FC63A-3E77-0C44-B3E6-1F3051DCB2DC}" type="presOf" srcId="{2975C8AB-E706-4FBE-958C-BD3CA4A685C4}" destId="{8750FFBF-B4C3-6743-9209-7A7B73683432}" srcOrd="0" destOrd="2" presId="urn:microsoft.com/office/officeart/2005/8/layout/list1"/>
    <dgm:cxn modelId="{87F49D4F-582E-4A99-BB57-129D754BC992}" srcId="{E7B6642F-BD72-4848-BD7D-7FD5DDF399AE}" destId="{F38B5832-2CAB-4CC9-8A49-635F30FBCE02}" srcOrd="0" destOrd="0" parTransId="{B5DAAC9A-F613-47EF-A38A-9F9E1F39094F}" sibTransId="{CE8BED18-3EE8-42BE-9B40-1034B55130D7}"/>
    <dgm:cxn modelId="{F43D8C5D-331C-F241-A042-F35C727D65F5}" type="presOf" srcId="{D52709FB-B820-4687-8AE2-FEEA57777292}" destId="{8750FFBF-B4C3-6743-9209-7A7B73683432}" srcOrd="0" destOrd="5" presId="urn:microsoft.com/office/officeart/2005/8/layout/list1"/>
    <dgm:cxn modelId="{A3EE775F-7CA1-4EF9-B1D6-3578095993F3}" srcId="{ABEE7C20-1691-43C3-AFD6-63FA4A836CB0}" destId="{2975C8AB-E706-4FBE-958C-BD3CA4A685C4}" srcOrd="2" destOrd="0" parTransId="{8C4FD04E-B045-47C7-A90D-FBBAFDB35EBB}" sibTransId="{149F6E19-47D2-41C6-9AEC-0B8DA01F7B5F}"/>
    <dgm:cxn modelId="{780BED5F-E986-4E7E-8293-3F5C53647271}" srcId="{ABEE7C20-1691-43C3-AFD6-63FA4A836CB0}" destId="{9198C660-256B-40C8-BE86-E0A2692298F9}" srcOrd="0" destOrd="0" parTransId="{82345954-EF81-4043-80A2-733BA483BB25}" sibTransId="{F508C976-A13A-472A-B3A5-FC949742F68B}"/>
    <dgm:cxn modelId="{18BEFA76-474D-4247-B369-D8F5283B7BA5}" type="presOf" srcId="{9198C660-256B-40C8-BE86-E0A2692298F9}" destId="{8750FFBF-B4C3-6743-9209-7A7B73683432}" srcOrd="0" destOrd="0" presId="urn:microsoft.com/office/officeart/2005/8/layout/list1"/>
    <dgm:cxn modelId="{9912F981-2984-A946-BD72-E6A4A51D1F0A}" type="presOf" srcId="{ABEE7C20-1691-43C3-AFD6-63FA4A836CB0}" destId="{9FAF351A-E763-5047-B99F-E0FC41B9A283}" srcOrd="0" destOrd="0" presId="urn:microsoft.com/office/officeart/2005/8/layout/list1"/>
    <dgm:cxn modelId="{04770885-B1E7-AA48-9858-6C95542EFE2C}" type="presOf" srcId="{DFC04749-525D-49E6-91DB-4FB117360351}" destId="{8750FFBF-B4C3-6743-9209-7A7B73683432}" srcOrd="0" destOrd="4" presId="urn:microsoft.com/office/officeart/2005/8/layout/list1"/>
    <dgm:cxn modelId="{139B6C88-464A-054F-9D50-008ED59E4222}" type="presOf" srcId="{ABB5B87D-830E-4BC0-A249-A4C2A20744D6}" destId="{DF1A6886-4BA6-D341-B313-8E2736C6653E}" srcOrd="0" destOrd="0" presId="urn:microsoft.com/office/officeart/2005/8/layout/list1"/>
    <dgm:cxn modelId="{710CB19A-5B72-284F-9670-4E1AB830D76B}" type="presOf" srcId="{7C1BA5BB-8BB7-49D2-BE37-89C2D40FDBC0}" destId="{8750FFBF-B4C3-6743-9209-7A7B73683432}" srcOrd="0" destOrd="1" presId="urn:microsoft.com/office/officeart/2005/8/layout/list1"/>
    <dgm:cxn modelId="{FD5250A9-ABBC-964F-A2C7-858E964B9264}" type="presOf" srcId="{E7B6642F-BD72-4848-BD7D-7FD5DDF399AE}" destId="{8B0B9051-65BE-7F4B-ACBE-CB57BD532BF2}" srcOrd="0" destOrd="0" presId="urn:microsoft.com/office/officeart/2005/8/layout/list1"/>
    <dgm:cxn modelId="{F3A16CAE-AC79-416B-B07D-8788D57435D2}" srcId="{E7B6642F-BD72-4848-BD7D-7FD5DDF399AE}" destId="{ABEE7C20-1691-43C3-AFD6-63FA4A836CB0}" srcOrd="1" destOrd="0" parTransId="{00737216-3D5A-4D38-A220-0434964DC53D}" sibTransId="{ADC060D7-DB3F-4476-A7BA-4D686F6171FB}"/>
    <dgm:cxn modelId="{B4D9F2B6-5423-4CC9-85E2-5F193FFA094B}" srcId="{ABEE7C20-1691-43C3-AFD6-63FA4A836CB0}" destId="{7C1BA5BB-8BB7-49D2-BE37-89C2D40FDBC0}" srcOrd="1" destOrd="0" parTransId="{4EA34D86-887F-4214-9AF5-55AF07CA3641}" sibTransId="{B2DE4E63-C03E-433C-A1C4-D10B99F1968A}"/>
    <dgm:cxn modelId="{6CCA62BA-0EBD-453C-8A8F-B8BF63FD20DB}" srcId="{ABEE7C20-1691-43C3-AFD6-63FA4A836CB0}" destId="{DFC04749-525D-49E6-91DB-4FB117360351}" srcOrd="4" destOrd="0" parTransId="{A85A804D-F9C5-481A-AA9D-7B69414F7D87}" sibTransId="{2EFFD174-11EF-4D25-9DA0-251DE53FE66C}"/>
    <dgm:cxn modelId="{3377ACBD-555B-4292-B1D7-CD12BA79308D}" srcId="{F38B5832-2CAB-4CC9-8A49-635F30FBCE02}" destId="{ABB5B87D-830E-4BC0-A249-A4C2A20744D6}" srcOrd="0" destOrd="0" parTransId="{4E699D00-6178-4AEB-ADC6-D4F0FCEECA28}" sibTransId="{E3F63245-A31F-434F-ABFA-E193DC377065}"/>
    <dgm:cxn modelId="{83F3D3C0-0C8D-4E40-A7A0-29C903CCA4E6}" srcId="{ABEE7C20-1691-43C3-AFD6-63FA4A836CB0}" destId="{D52709FB-B820-4687-8AE2-FEEA57777292}" srcOrd="5" destOrd="0" parTransId="{96A54FB4-1912-4C59-9FEA-B4FCF889A7CE}" sibTransId="{2751D122-462C-4812-A79D-32262FE4B8C3}"/>
    <dgm:cxn modelId="{D7BD72C7-EBC4-B542-9CDF-23DD60730772}" type="presOf" srcId="{BCA4B104-4941-4F0C-AD26-04BCF6AAA810}" destId="{8750FFBF-B4C3-6743-9209-7A7B73683432}" srcOrd="0" destOrd="3" presId="urn:microsoft.com/office/officeart/2005/8/layout/list1"/>
    <dgm:cxn modelId="{144A70E8-1B54-4B39-ADCA-72F0A1FB79E2}" srcId="{ABEE7C20-1691-43C3-AFD6-63FA4A836CB0}" destId="{BCA4B104-4941-4F0C-AD26-04BCF6AAA810}" srcOrd="3" destOrd="0" parTransId="{09D8D6D3-A1E0-4EE1-8EFD-910AD16FC0C2}" sibTransId="{8B51C0A3-099C-44F9-8CE0-62EF8BED43C8}"/>
    <dgm:cxn modelId="{D97999FC-1951-D941-B983-0ED078850A5B}" type="presOf" srcId="{F38B5832-2CAB-4CC9-8A49-635F30FBCE02}" destId="{0CC7167A-A3D3-8C49-A37B-F9C4D186DAF0}" srcOrd="1" destOrd="0" presId="urn:microsoft.com/office/officeart/2005/8/layout/list1"/>
    <dgm:cxn modelId="{D6FB97FF-8DFB-034A-9982-F7E103C35B02}" type="presOf" srcId="{ABEE7C20-1691-43C3-AFD6-63FA4A836CB0}" destId="{98C60BB5-B663-CE4F-B9D7-BEF84B198E9F}" srcOrd="1" destOrd="0" presId="urn:microsoft.com/office/officeart/2005/8/layout/list1"/>
    <dgm:cxn modelId="{E9028485-7999-9A4C-82B9-700212325E33}" type="presParOf" srcId="{8B0B9051-65BE-7F4B-ACBE-CB57BD532BF2}" destId="{9D5E7963-DB36-164D-817E-E1B2ADB8E702}" srcOrd="0" destOrd="0" presId="urn:microsoft.com/office/officeart/2005/8/layout/list1"/>
    <dgm:cxn modelId="{283291FB-616E-5E45-B508-0B68DF6C072F}" type="presParOf" srcId="{9D5E7963-DB36-164D-817E-E1B2ADB8E702}" destId="{CC3CE429-AE54-7D48-AD14-C49D905EBAC8}" srcOrd="0" destOrd="0" presId="urn:microsoft.com/office/officeart/2005/8/layout/list1"/>
    <dgm:cxn modelId="{E3113A48-BBC4-934E-87AA-E8661161D94A}" type="presParOf" srcId="{9D5E7963-DB36-164D-817E-E1B2ADB8E702}" destId="{0CC7167A-A3D3-8C49-A37B-F9C4D186DAF0}" srcOrd="1" destOrd="0" presId="urn:microsoft.com/office/officeart/2005/8/layout/list1"/>
    <dgm:cxn modelId="{493CFADC-4C1D-2B49-AD6D-9F33826F2936}" type="presParOf" srcId="{8B0B9051-65BE-7F4B-ACBE-CB57BD532BF2}" destId="{B3D277A7-413C-7648-87FE-042E01B1424C}" srcOrd="1" destOrd="0" presId="urn:microsoft.com/office/officeart/2005/8/layout/list1"/>
    <dgm:cxn modelId="{5B2A5CB9-E40A-024E-B530-62938620C599}" type="presParOf" srcId="{8B0B9051-65BE-7F4B-ACBE-CB57BD532BF2}" destId="{DF1A6886-4BA6-D341-B313-8E2736C6653E}" srcOrd="2" destOrd="0" presId="urn:microsoft.com/office/officeart/2005/8/layout/list1"/>
    <dgm:cxn modelId="{01D18709-5978-104B-981D-8B9885D83D09}" type="presParOf" srcId="{8B0B9051-65BE-7F4B-ACBE-CB57BD532BF2}" destId="{E16B04DD-FDD1-BC43-AF34-7194525D1524}" srcOrd="3" destOrd="0" presId="urn:microsoft.com/office/officeart/2005/8/layout/list1"/>
    <dgm:cxn modelId="{78E25231-E764-6E4B-BEA8-6389E8BCD2C6}" type="presParOf" srcId="{8B0B9051-65BE-7F4B-ACBE-CB57BD532BF2}" destId="{D2E6D42F-7662-C840-9C03-E359580D69FE}" srcOrd="4" destOrd="0" presId="urn:microsoft.com/office/officeart/2005/8/layout/list1"/>
    <dgm:cxn modelId="{906463D5-FBCC-2041-A72E-107D95F73274}" type="presParOf" srcId="{D2E6D42F-7662-C840-9C03-E359580D69FE}" destId="{9FAF351A-E763-5047-B99F-E0FC41B9A283}" srcOrd="0" destOrd="0" presId="urn:microsoft.com/office/officeart/2005/8/layout/list1"/>
    <dgm:cxn modelId="{6A5A2801-7155-6543-8408-3B849AA1355D}" type="presParOf" srcId="{D2E6D42F-7662-C840-9C03-E359580D69FE}" destId="{98C60BB5-B663-CE4F-B9D7-BEF84B198E9F}" srcOrd="1" destOrd="0" presId="urn:microsoft.com/office/officeart/2005/8/layout/list1"/>
    <dgm:cxn modelId="{B4032B7B-E58B-124D-9493-0B398FA79C1E}" type="presParOf" srcId="{8B0B9051-65BE-7F4B-ACBE-CB57BD532BF2}" destId="{5A3D6E58-44E2-FA4D-91A5-2C6401EA860D}" srcOrd="5" destOrd="0" presId="urn:microsoft.com/office/officeart/2005/8/layout/list1"/>
    <dgm:cxn modelId="{591FD2D5-BD02-A945-90F4-9F5176AD566D}" type="presParOf" srcId="{8B0B9051-65BE-7F4B-ACBE-CB57BD532BF2}" destId="{8750FFBF-B4C3-6743-9209-7A7B73683432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9C6A31C-7A4F-402A-B9BF-B07451867BB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1A56C49-B0B7-4D1C-8288-14502F8D8532}">
      <dgm:prSet/>
      <dgm:spPr/>
      <dgm:t>
        <a:bodyPr/>
        <a:lstStyle/>
        <a:p>
          <a:r>
            <a:rPr lang="en-US" dirty="0"/>
            <a:t>Performing all these queries takes time</a:t>
          </a:r>
        </a:p>
      </dgm:t>
    </dgm:pt>
    <dgm:pt modelId="{F2F54D2F-627F-4C76-90C8-8DF733E864A4}" type="parTrans" cxnId="{7CEAC1C0-3266-4BE0-99C7-B9B887C54C6B}">
      <dgm:prSet/>
      <dgm:spPr/>
      <dgm:t>
        <a:bodyPr/>
        <a:lstStyle/>
        <a:p>
          <a:endParaRPr lang="en-US"/>
        </a:p>
      </dgm:t>
    </dgm:pt>
    <dgm:pt modelId="{1D1E90A1-592D-46D4-A729-21C991C101C2}" type="sibTrans" cxnId="{7CEAC1C0-3266-4BE0-99C7-B9B887C54C6B}">
      <dgm:prSet/>
      <dgm:spPr/>
      <dgm:t>
        <a:bodyPr/>
        <a:lstStyle/>
        <a:p>
          <a:endParaRPr lang="en-US"/>
        </a:p>
      </dgm:t>
    </dgm:pt>
    <dgm:pt modelId="{2418D8BA-7062-4A9E-967F-C1ACEDDB273B}">
      <dgm:prSet custT="1"/>
      <dgm:spPr/>
      <dgm:t>
        <a:bodyPr/>
        <a:lstStyle/>
        <a:p>
          <a:r>
            <a:rPr lang="en-US" sz="2000" dirty="0"/>
            <a:t>… </a:t>
          </a:r>
          <a:r>
            <a:rPr lang="en-US" sz="2000" u="sng" dirty="0"/>
            <a:t>before</a:t>
          </a:r>
          <a:r>
            <a:rPr lang="en-US" sz="2000" dirty="0"/>
            <a:t> actual communication takes place</a:t>
          </a:r>
        </a:p>
      </dgm:t>
    </dgm:pt>
    <dgm:pt modelId="{AF5435DB-A264-48C9-99F0-A4D765D1E2D7}" type="parTrans" cxnId="{8AA4D88B-6DC5-4A62-A853-A5FEC2C2188B}">
      <dgm:prSet/>
      <dgm:spPr/>
      <dgm:t>
        <a:bodyPr/>
        <a:lstStyle/>
        <a:p>
          <a:endParaRPr lang="en-US"/>
        </a:p>
      </dgm:t>
    </dgm:pt>
    <dgm:pt modelId="{E9C6311B-E81A-47C6-A92B-4D497D9DE2F3}" type="sibTrans" cxnId="{8AA4D88B-6DC5-4A62-A853-A5FEC2C2188B}">
      <dgm:prSet/>
      <dgm:spPr/>
      <dgm:t>
        <a:bodyPr/>
        <a:lstStyle/>
        <a:p>
          <a:endParaRPr lang="en-US"/>
        </a:p>
      </dgm:t>
    </dgm:pt>
    <dgm:pt modelId="{F2BB4BBD-E63F-48D5-A2D6-1A3E4E826C77}">
      <dgm:prSet/>
      <dgm:spPr/>
      <dgm:t>
        <a:bodyPr/>
        <a:lstStyle/>
        <a:p>
          <a:r>
            <a:rPr lang="en-US"/>
            <a:t>Caching can greatly reduce overhead</a:t>
          </a:r>
        </a:p>
      </dgm:t>
    </dgm:pt>
    <dgm:pt modelId="{B3D99E8E-E191-4864-8067-8609310635D1}" type="parTrans" cxnId="{1D439456-900C-4B8C-B5FA-9FF7A3B0916F}">
      <dgm:prSet/>
      <dgm:spPr/>
      <dgm:t>
        <a:bodyPr/>
        <a:lstStyle/>
        <a:p>
          <a:endParaRPr lang="en-US"/>
        </a:p>
      </dgm:t>
    </dgm:pt>
    <dgm:pt modelId="{FC09E305-D3BF-498C-833B-006B0441CB2D}" type="sibTrans" cxnId="{1D439456-900C-4B8C-B5FA-9FF7A3B0916F}">
      <dgm:prSet/>
      <dgm:spPr/>
      <dgm:t>
        <a:bodyPr/>
        <a:lstStyle/>
        <a:p>
          <a:endParaRPr lang="en-US"/>
        </a:p>
      </dgm:t>
    </dgm:pt>
    <dgm:pt modelId="{D693582F-35C8-4445-84CD-0295A1C9A470}">
      <dgm:prSet custT="1"/>
      <dgm:spPr/>
      <dgm:t>
        <a:bodyPr/>
        <a:lstStyle/>
        <a:p>
          <a:r>
            <a:rPr lang="en-US" sz="2000" dirty="0"/>
            <a:t>Top-level servers very rarely change</a:t>
          </a:r>
        </a:p>
      </dgm:t>
    </dgm:pt>
    <dgm:pt modelId="{60D62C49-BB98-4F94-9809-D264C616E576}" type="parTrans" cxnId="{56DCA061-4D35-4BFB-B3EB-35367E5F8B79}">
      <dgm:prSet/>
      <dgm:spPr/>
      <dgm:t>
        <a:bodyPr/>
        <a:lstStyle/>
        <a:p>
          <a:endParaRPr lang="en-US"/>
        </a:p>
      </dgm:t>
    </dgm:pt>
    <dgm:pt modelId="{9DD94F3D-8CEB-4873-9C21-59C327C5ACAD}" type="sibTrans" cxnId="{56DCA061-4D35-4BFB-B3EB-35367E5F8B79}">
      <dgm:prSet/>
      <dgm:spPr/>
      <dgm:t>
        <a:bodyPr/>
        <a:lstStyle/>
        <a:p>
          <a:endParaRPr lang="en-US"/>
        </a:p>
      </dgm:t>
    </dgm:pt>
    <dgm:pt modelId="{0965360E-E047-4AD6-A5F5-CB4967F37CAA}">
      <dgm:prSet custT="1"/>
      <dgm:spPr/>
      <dgm:t>
        <a:bodyPr/>
        <a:lstStyle/>
        <a:p>
          <a:r>
            <a:rPr lang="en-US" sz="2000" dirty="0"/>
            <a:t>Popular sites visited often</a:t>
          </a:r>
        </a:p>
      </dgm:t>
    </dgm:pt>
    <dgm:pt modelId="{3536BD62-0837-4E78-AFF2-0BD42B1F5663}" type="parTrans" cxnId="{4ADFD679-66C1-45FD-9A9C-EEE74D622E78}">
      <dgm:prSet/>
      <dgm:spPr/>
      <dgm:t>
        <a:bodyPr/>
        <a:lstStyle/>
        <a:p>
          <a:endParaRPr lang="en-US"/>
        </a:p>
      </dgm:t>
    </dgm:pt>
    <dgm:pt modelId="{FA36664B-7701-40D5-8CEF-C075090F6BAE}" type="sibTrans" cxnId="{4ADFD679-66C1-45FD-9A9C-EEE74D622E78}">
      <dgm:prSet/>
      <dgm:spPr/>
      <dgm:t>
        <a:bodyPr/>
        <a:lstStyle/>
        <a:p>
          <a:endParaRPr lang="en-US"/>
        </a:p>
      </dgm:t>
    </dgm:pt>
    <dgm:pt modelId="{59CCB398-E432-4E61-8A5B-A98A386F10C8}">
      <dgm:prSet/>
      <dgm:spPr/>
      <dgm:t>
        <a:bodyPr/>
        <a:lstStyle/>
        <a:p>
          <a:r>
            <a:rPr lang="en-US"/>
            <a:t>How DNS caching works</a:t>
          </a:r>
        </a:p>
      </dgm:t>
    </dgm:pt>
    <dgm:pt modelId="{0081FC0E-5E9C-47FB-8EF6-AD1C8BB44F4F}" type="parTrans" cxnId="{B30267DC-0E95-47E3-9252-84D8CBAAC2F2}">
      <dgm:prSet/>
      <dgm:spPr/>
      <dgm:t>
        <a:bodyPr/>
        <a:lstStyle/>
        <a:p>
          <a:endParaRPr lang="en-US"/>
        </a:p>
      </dgm:t>
    </dgm:pt>
    <dgm:pt modelId="{B1BD7894-4C4E-479C-B5CC-3716A8083B48}" type="sibTrans" cxnId="{B30267DC-0E95-47E3-9252-84D8CBAAC2F2}">
      <dgm:prSet/>
      <dgm:spPr/>
      <dgm:t>
        <a:bodyPr/>
        <a:lstStyle/>
        <a:p>
          <a:endParaRPr lang="en-US"/>
        </a:p>
      </dgm:t>
    </dgm:pt>
    <dgm:pt modelId="{861268CC-2DA3-4552-8576-8B7F8DD02703}">
      <dgm:prSet custT="1"/>
      <dgm:spPr/>
      <dgm:t>
        <a:bodyPr/>
        <a:lstStyle/>
        <a:p>
          <a:r>
            <a:rPr lang="en-US" sz="2000" dirty="0"/>
            <a:t>All DNS servers cache responses to queries</a:t>
          </a:r>
        </a:p>
      </dgm:t>
    </dgm:pt>
    <dgm:pt modelId="{2B748B79-D263-481C-A1E9-556E52BB690A}" type="parTrans" cxnId="{3082B41C-DA09-49D6-A2F0-C575E1D54C1C}">
      <dgm:prSet/>
      <dgm:spPr/>
      <dgm:t>
        <a:bodyPr/>
        <a:lstStyle/>
        <a:p>
          <a:endParaRPr lang="en-US"/>
        </a:p>
      </dgm:t>
    </dgm:pt>
    <dgm:pt modelId="{BB0837AB-2CF6-47A3-9C3E-274549C73FEA}" type="sibTrans" cxnId="{3082B41C-DA09-49D6-A2F0-C575E1D54C1C}">
      <dgm:prSet/>
      <dgm:spPr/>
      <dgm:t>
        <a:bodyPr/>
        <a:lstStyle/>
        <a:p>
          <a:endParaRPr lang="en-US"/>
        </a:p>
      </dgm:t>
    </dgm:pt>
    <dgm:pt modelId="{DD2190C6-2CAA-4116-A713-7703C27E644C}">
      <dgm:prSet custT="1"/>
      <dgm:spPr/>
      <dgm:t>
        <a:bodyPr/>
        <a:lstStyle/>
        <a:p>
          <a:r>
            <a:rPr lang="en-US" sz="1800" dirty="0"/>
            <a:t>Including negative responses (e.g., misspellings</a:t>
          </a:r>
          <a:r>
            <a:rPr lang="en-US" sz="2000" dirty="0"/>
            <a:t>)</a:t>
          </a:r>
        </a:p>
      </dgm:t>
    </dgm:pt>
    <dgm:pt modelId="{0E708B25-5DD6-424E-A3F1-0FAC48878B42}" type="parTrans" cxnId="{B4860FB8-9F2A-4DC7-AB36-50911A2D9A38}">
      <dgm:prSet/>
      <dgm:spPr/>
      <dgm:t>
        <a:bodyPr/>
        <a:lstStyle/>
        <a:p>
          <a:endParaRPr lang="en-US"/>
        </a:p>
      </dgm:t>
    </dgm:pt>
    <dgm:pt modelId="{E62AF213-22F8-48CB-BF75-D714435212DB}" type="sibTrans" cxnId="{B4860FB8-9F2A-4DC7-AB36-50911A2D9A38}">
      <dgm:prSet/>
      <dgm:spPr/>
      <dgm:t>
        <a:bodyPr/>
        <a:lstStyle/>
        <a:p>
          <a:endParaRPr lang="en-US"/>
        </a:p>
      </dgm:t>
    </dgm:pt>
    <dgm:pt modelId="{3C3D830C-F1C0-44E2-A5C1-04E72563715A}">
      <dgm:prSet custT="1"/>
      <dgm:spPr/>
      <dgm:t>
        <a:bodyPr/>
        <a:lstStyle/>
        <a:p>
          <a:r>
            <a:rPr lang="en-US" sz="2000" dirty="0"/>
            <a:t>Responses include a time-to-live (TTL) field</a:t>
          </a:r>
        </a:p>
      </dgm:t>
    </dgm:pt>
    <dgm:pt modelId="{4DD8DE69-22C0-4ADD-84AE-8866DA891850}" type="parTrans" cxnId="{A53E8806-A20C-426A-9A5C-A35D34441E33}">
      <dgm:prSet/>
      <dgm:spPr/>
      <dgm:t>
        <a:bodyPr/>
        <a:lstStyle/>
        <a:p>
          <a:endParaRPr lang="en-US"/>
        </a:p>
      </dgm:t>
    </dgm:pt>
    <dgm:pt modelId="{CC282E2B-E295-42E5-8645-F74030FD4075}" type="sibTrans" cxnId="{A53E8806-A20C-426A-9A5C-A35D34441E33}">
      <dgm:prSet/>
      <dgm:spPr/>
      <dgm:t>
        <a:bodyPr/>
        <a:lstStyle/>
        <a:p>
          <a:endParaRPr lang="en-US"/>
        </a:p>
      </dgm:t>
    </dgm:pt>
    <dgm:pt modelId="{2EC16A78-A958-4D80-A90B-6DF6D9E1D8D9}">
      <dgm:prSet custT="1"/>
      <dgm:spPr/>
      <dgm:t>
        <a:bodyPr/>
        <a:lstStyle/>
        <a:p>
          <a:r>
            <a:rPr lang="en-US" sz="2000" dirty="0"/>
            <a:t>Server deletes cached entry after TTL expires</a:t>
          </a:r>
        </a:p>
      </dgm:t>
    </dgm:pt>
    <dgm:pt modelId="{115F9596-6832-48CE-9B29-88A912A7857F}" type="parTrans" cxnId="{442E9F83-2893-4D25-A4E2-FA426DA9269B}">
      <dgm:prSet/>
      <dgm:spPr/>
      <dgm:t>
        <a:bodyPr/>
        <a:lstStyle/>
        <a:p>
          <a:endParaRPr lang="en-US"/>
        </a:p>
      </dgm:t>
    </dgm:pt>
    <dgm:pt modelId="{B67542A4-FD88-4C0D-A635-66304743F7DE}" type="sibTrans" cxnId="{442E9F83-2893-4D25-A4E2-FA426DA9269B}">
      <dgm:prSet/>
      <dgm:spPr/>
      <dgm:t>
        <a:bodyPr/>
        <a:lstStyle/>
        <a:p>
          <a:endParaRPr lang="en-US"/>
        </a:p>
      </dgm:t>
    </dgm:pt>
    <dgm:pt modelId="{44C6EED1-E27A-7240-ACBD-6744D2BF8C72}" type="pres">
      <dgm:prSet presAssocID="{89C6A31C-7A4F-402A-B9BF-B07451867BBE}" presName="linear" presStyleCnt="0">
        <dgm:presLayoutVars>
          <dgm:animLvl val="lvl"/>
          <dgm:resizeHandles val="exact"/>
        </dgm:presLayoutVars>
      </dgm:prSet>
      <dgm:spPr/>
    </dgm:pt>
    <dgm:pt modelId="{43E14A92-7EA9-8F4F-9E29-62F3C98D64A0}" type="pres">
      <dgm:prSet presAssocID="{F1A56C49-B0B7-4D1C-8288-14502F8D853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3EF593A-50B4-C248-AFBB-9CEA3839EDC8}" type="pres">
      <dgm:prSet presAssocID="{F1A56C49-B0B7-4D1C-8288-14502F8D8532}" presName="childText" presStyleLbl="revTx" presStyleIdx="0" presStyleCnt="3">
        <dgm:presLayoutVars>
          <dgm:bulletEnabled val="1"/>
        </dgm:presLayoutVars>
      </dgm:prSet>
      <dgm:spPr/>
    </dgm:pt>
    <dgm:pt modelId="{BAEFD1E3-3E97-6C48-9859-521A123B70DB}" type="pres">
      <dgm:prSet presAssocID="{F2BB4BBD-E63F-48D5-A2D6-1A3E4E826C7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0DE7BAC-653F-3949-8888-DAF7B624D083}" type="pres">
      <dgm:prSet presAssocID="{F2BB4BBD-E63F-48D5-A2D6-1A3E4E826C77}" presName="childText" presStyleLbl="revTx" presStyleIdx="1" presStyleCnt="3">
        <dgm:presLayoutVars>
          <dgm:bulletEnabled val="1"/>
        </dgm:presLayoutVars>
      </dgm:prSet>
      <dgm:spPr/>
    </dgm:pt>
    <dgm:pt modelId="{14F95403-2272-8A42-AFE5-8603F9CDB15C}" type="pres">
      <dgm:prSet presAssocID="{59CCB398-E432-4E61-8A5B-A98A386F10C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1EAE94C-F397-1F40-A483-9805726D4485}" type="pres">
      <dgm:prSet presAssocID="{59CCB398-E432-4E61-8A5B-A98A386F10C8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A53E8806-A20C-426A-9A5C-A35D34441E33}" srcId="{59CCB398-E432-4E61-8A5B-A98A386F10C8}" destId="{3C3D830C-F1C0-44E2-A5C1-04E72563715A}" srcOrd="1" destOrd="0" parTransId="{4DD8DE69-22C0-4ADD-84AE-8866DA891850}" sibTransId="{CC282E2B-E295-42E5-8645-F74030FD4075}"/>
    <dgm:cxn modelId="{F9CDF30C-F924-1E43-8E87-959319579E39}" type="presOf" srcId="{2418D8BA-7062-4A9E-967F-C1ACEDDB273B}" destId="{23EF593A-50B4-C248-AFBB-9CEA3839EDC8}" srcOrd="0" destOrd="0" presId="urn:microsoft.com/office/officeart/2005/8/layout/vList2"/>
    <dgm:cxn modelId="{3082B41C-DA09-49D6-A2F0-C575E1D54C1C}" srcId="{59CCB398-E432-4E61-8A5B-A98A386F10C8}" destId="{861268CC-2DA3-4552-8576-8B7F8DD02703}" srcOrd="0" destOrd="0" parTransId="{2B748B79-D263-481C-A1E9-556E52BB690A}" sibTransId="{BB0837AB-2CF6-47A3-9C3E-274549C73FEA}"/>
    <dgm:cxn modelId="{87F85945-5FDA-C14E-982A-D4FF679F06C6}" type="presOf" srcId="{3C3D830C-F1C0-44E2-A5C1-04E72563715A}" destId="{A1EAE94C-F397-1F40-A483-9805726D4485}" srcOrd="0" destOrd="2" presId="urn:microsoft.com/office/officeart/2005/8/layout/vList2"/>
    <dgm:cxn modelId="{1D439456-900C-4B8C-B5FA-9FF7A3B0916F}" srcId="{89C6A31C-7A4F-402A-B9BF-B07451867BBE}" destId="{F2BB4BBD-E63F-48D5-A2D6-1A3E4E826C77}" srcOrd="1" destOrd="0" parTransId="{B3D99E8E-E191-4864-8067-8609310635D1}" sibTransId="{FC09E305-D3BF-498C-833B-006B0441CB2D}"/>
    <dgm:cxn modelId="{56DCA061-4D35-4BFB-B3EB-35367E5F8B79}" srcId="{F2BB4BBD-E63F-48D5-A2D6-1A3E4E826C77}" destId="{D693582F-35C8-4445-84CD-0295A1C9A470}" srcOrd="0" destOrd="0" parTransId="{60D62C49-BB98-4F94-9809-D264C616E576}" sibTransId="{9DD94F3D-8CEB-4873-9C21-59C327C5ACAD}"/>
    <dgm:cxn modelId="{D0CE4D77-C0F8-904D-8D62-D5CF7364E49D}" type="presOf" srcId="{0965360E-E047-4AD6-A5F5-CB4967F37CAA}" destId="{40DE7BAC-653F-3949-8888-DAF7B624D083}" srcOrd="0" destOrd="1" presId="urn:microsoft.com/office/officeart/2005/8/layout/vList2"/>
    <dgm:cxn modelId="{4ADFD679-66C1-45FD-9A9C-EEE74D622E78}" srcId="{F2BB4BBD-E63F-48D5-A2D6-1A3E4E826C77}" destId="{0965360E-E047-4AD6-A5F5-CB4967F37CAA}" srcOrd="1" destOrd="0" parTransId="{3536BD62-0837-4E78-AFF2-0BD42B1F5663}" sibTransId="{FA36664B-7701-40D5-8CEF-C075090F6BAE}"/>
    <dgm:cxn modelId="{442E9F83-2893-4D25-A4E2-FA426DA9269B}" srcId="{59CCB398-E432-4E61-8A5B-A98A386F10C8}" destId="{2EC16A78-A958-4D80-A90B-6DF6D9E1D8D9}" srcOrd="2" destOrd="0" parTransId="{115F9596-6832-48CE-9B29-88A912A7857F}" sibTransId="{B67542A4-FD88-4C0D-A635-66304743F7DE}"/>
    <dgm:cxn modelId="{FFD79A8B-65D3-0B46-8F8E-08863B835EB0}" type="presOf" srcId="{59CCB398-E432-4E61-8A5B-A98A386F10C8}" destId="{14F95403-2272-8A42-AFE5-8603F9CDB15C}" srcOrd="0" destOrd="0" presId="urn:microsoft.com/office/officeart/2005/8/layout/vList2"/>
    <dgm:cxn modelId="{8AA4D88B-6DC5-4A62-A853-A5FEC2C2188B}" srcId="{F1A56C49-B0B7-4D1C-8288-14502F8D8532}" destId="{2418D8BA-7062-4A9E-967F-C1ACEDDB273B}" srcOrd="0" destOrd="0" parTransId="{AF5435DB-A264-48C9-99F0-A4D765D1E2D7}" sibTransId="{E9C6311B-E81A-47C6-A92B-4D497D9DE2F3}"/>
    <dgm:cxn modelId="{AA1E6295-7866-4C4F-886A-7EE2F3652F5B}" type="presOf" srcId="{F1A56C49-B0B7-4D1C-8288-14502F8D8532}" destId="{43E14A92-7EA9-8F4F-9E29-62F3C98D64A0}" srcOrd="0" destOrd="0" presId="urn:microsoft.com/office/officeart/2005/8/layout/vList2"/>
    <dgm:cxn modelId="{7AE85E9A-6C33-D64E-83BE-D42D351C7749}" type="presOf" srcId="{D693582F-35C8-4445-84CD-0295A1C9A470}" destId="{40DE7BAC-653F-3949-8888-DAF7B624D083}" srcOrd="0" destOrd="0" presId="urn:microsoft.com/office/officeart/2005/8/layout/vList2"/>
    <dgm:cxn modelId="{8BB7F9A0-1BE5-064F-911E-C3BFC52A0711}" type="presOf" srcId="{89C6A31C-7A4F-402A-B9BF-B07451867BBE}" destId="{44C6EED1-E27A-7240-ACBD-6744D2BF8C72}" srcOrd="0" destOrd="0" presId="urn:microsoft.com/office/officeart/2005/8/layout/vList2"/>
    <dgm:cxn modelId="{E73701B3-F828-B144-BA11-DB648778035E}" type="presOf" srcId="{861268CC-2DA3-4552-8576-8B7F8DD02703}" destId="{A1EAE94C-F397-1F40-A483-9805726D4485}" srcOrd="0" destOrd="0" presId="urn:microsoft.com/office/officeart/2005/8/layout/vList2"/>
    <dgm:cxn modelId="{B4860FB8-9F2A-4DC7-AB36-50911A2D9A38}" srcId="{861268CC-2DA3-4552-8576-8B7F8DD02703}" destId="{DD2190C6-2CAA-4116-A713-7703C27E644C}" srcOrd="0" destOrd="0" parTransId="{0E708B25-5DD6-424E-A3F1-0FAC48878B42}" sibTransId="{E62AF213-22F8-48CB-BF75-D714435212DB}"/>
    <dgm:cxn modelId="{7CEAC1C0-3266-4BE0-99C7-B9B887C54C6B}" srcId="{89C6A31C-7A4F-402A-B9BF-B07451867BBE}" destId="{F1A56C49-B0B7-4D1C-8288-14502F8D8532}" srcOrd="0" destOrd="0" parTransId="{F2F54D2F-627F-4C76-90C8-8DF733E864A4}" sibTransId="{1D1E90A1-592D-46D4-A729-21C991C101C2}"/>
    <dgm:cxn modelId="{A60E03CF-7AA1-AC40-B0CB-DC31251BB6B9}" type="presOf" srcId="{F2BB4BBD-E63F-48D5-A2D6-1A3E4E826C77}" destId="{BAEFD1E3-3E97-6C48-9859-521A123B70DB}" srcOrd="0" destOrd="0" presId="urn:microsoft.com/office/officeart/2005/8/layout/vList2"/>
    <dgm:cxn modelId="{B30267DC-0E95-47E3-9252-84D8CBAAC2F2}" srcId="{89C6A31C-7A4F-402A-B9BF-B07451867BBE}" destId="{59CCB398-E432-4E61-8A5B-A98A386F10C8}" srcOrd="2" destOrd="0" parTransId="{0081FC0E-5E9C-47FB-8EF6-AD1C8BB44F4F}" sibTransId="{B1BD7894-4C4E-479C-B5CC-3716A8083B48}"/>
    <dgm:cxn modelId="{C375EBF5-E5DE-FB4C-AF67-35FDD0032A7B}" type="presOf" srcId="{2EC16A78-A958-4D80-A90B-6DF6D9E1D8D9}" destId="{A1EAE94C-F397-1F40-A483-9805726D4485}" srcOrd="0" destOrd="3" presId="urn:microsoft.com/office/officeart/2005/8/layout/vList2"/>
    <dgm:cxn modelId="{D9A5B4F9-3361-4144-83B0-598F4642FD84}" type="presOf" srcId="{DD2190C6-2CAA-4116-A713-7703C27E644C}" destId="{A1EAE94C-F397-1F40-A483-9805726D4485}" srcOrd="0" destOrd="1" presId="urn:microsoft.com/office/officeart/2005/8/layout/vList2"/>
    <dgm:cxn modelId="{FFA3F87E-5F99-084F-8738-52B0F13F8A46}" type="presParOf" srcId="{44C6EED1-E27A-7240-ACBD-6744D2BF8C72}" destId="{43E14A92-7EA9-8F4F-9E29-62F3C98D64A0}" srcOrd="0" destOrd="0" presId="urn:microsoft.com/office/officeart/2005/8/layout/vList2"/>
    <dgm:cxn modelId="{3CB0EA38-C1E2-B74F-AB81-1A887F4838FA}" type="presParOf" srcId="{44C6EED1-E27A-7240-ACBD-6744D2BF8C72}" destId="{23EF593A-50B4-C248-AFBB-9CEA3839EDC8}" srcOrd="1" destOrd="0" presId="urn:microsoft.com/office/officeart/2005/8/layout/vList2"/>
    <dgm:cxn modelId="{8C8C3E92-C42A-6E48-B02B-2246E7509F34}" type="presParOf" srcId="{44C6EED1-E27A-7240-ACBD-6744D2BF8C72}" destId="{BAEFD1E3-3E97-6C48-9859-521A123B70DB}" srcOrd="2" destOrd="0" presId="urn:microsoft.com/office/officeart/2005/8/layout/vList2"/>
    <dgm:cxn modelId="{E4BA6A16-1D71-FF4A-A887-8EFEC4F3876E}" type="presParOf" srcId="{44C6EED1-E27A-7240-ACBD-6744D2BF8C72}" destId="{40DE7BAC-653F-3949-8888-DAF7B624D083}" srcOrd="3" destOrd="0" presId="urn:microsoft.com/office/officeart/2005/8/layout/vList2"/>
    <dgm:cxn modelId="{0FF775AB-F736-8042-922C-A4768FA2BB4D}" type="presParOf" srcId="{44C6EED1-E27A-7240-ACBD-6744D2BF8C72}" destId="{14F95403-2272-8A42-AFE5-8603F9CDB15C}" srcOrd="4" destOrd="0" presId="urn:microsoft.com/office/officeart/2005/8/layout/vList2"/>
    <dgm:cxn modelId="{1E7C376C-BFCC-E244-A714-13D8A5E1991C}" type="presParOf" srcId="{44C6EED1-E27A-7240-ACBD-6744D2BF8C72}" destId="{A1EAE94C-F397-1F40-A483-9805726D4485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BEBFE5A-4176-4BC5-8585-8933B7DD9DA2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1DE8F22-66F1-4A73-BA1B-0297269B9101}">
      <dgm:prSet custT="1"/>
      <dgm:spPr/>
      <dgm:t>
        <a:bodyPr/>
        <a:lstStyle/>
        <a:p>
          <a:r>
            <a:rPr lang="en-US" sz="2400" dirty="0"/>
            <a:t>Long TTL for legitimate responses</a:t>
          </a:r>
        </a:p>
      </dgm:t>
    </dgm:pt>
    <dgm:pt modelId="{59180CD1-42B0-437F-BB43-B1CC58ACC91C}" type="parTrans" cxnId="{0AAD8206-13CC-492C-8ACD-36786F355C73}">
      <dgm:prSet/>
      <dgm:spPr/>
      <dgm:t>
        <a:bodyPr/>
        <a:lstStyle/>
        <a:p>
          <a:endParaRPr lang="en-US"/>
        </a:p>
      </dgm:t>
    </dgm:pt>
    <dgm:pt modelId="{71D11546-B447-42C9-AC75-E86625A599E9}" type="sibTrans" cxnId="{0AAD8206-13CC-492C-8ACD-36786F355C73}">
      <dgm:prSet/>
      <dgm:spPr/>
      <dgm:t>
        <a:bodyPr/>
        <a:lstStyle/>
        <a:p>
          <a:endParaRPr lang="en-US"/>
        </a:p>
      </dgm:t>
    </dgm:pt>
    <dgm:pt modelId="{C9C0DC52-1F3C-437B-8303-0F9BDFF2D8EB}">
      <dgm:prSet custT="1"/>
      <dgm:spPr/>
      <dgm:t>
        <a:bodyPr/>
        <a:lstStyle/>
        <a:p>
          <a:r>
            <a:rPr lang="en-US" sz="2000" dirty="0"/>
            <a:t>Does it really help?</a:t>
          </a:r>
        </a:p>
      </dgm:t>
    </dgm:pt>
    <dgm:pt modelId="{73345C2A-EA42-4CB1-AEFB-6A2684F289C0}" type="parTrans" cxnId="{902EBDE9-718E-4D5A-B580-98E0BAF54A53}">
      <dgm:prSet/>
      <dgm:spPr/>
      <dgm:t>
        <a:bodyPr/>
        <a:lstStyle/>
        <a:p>
          <a:endParaRPr lang="en-US"/>
        </a:p>
      </dgm:t>
    </dgm:pt>
    <dgm:pt modelId="{ABDDF844-96BB-4499-8A4E-888F4865D28B}" type="sibTrans" cxnId="{902EBDE9-718E-4D5A-B580-98E0BAF54A53}">
      <dgm:prSet/>
      <dgm:spPr/>
      <dgm:t>
        <a:bodyPr/>
        <a:lstStyle/>
        <a:p>
          <a:endParaRPr lang="en-US"/>
        </a:p>
      </dgm:t>
    </dgm:pt>
    <dgm:pt modelId="{ACBC05C9-1016-446D-9DF0-E684779C8C34}">
      <dgm:prSet custT="1"/>
      <dgm:spPr/>
      <dgm:t>
        <a:bodyPr/>
        <a:lstStyle/>
        <a:p>
          <a:r>
            <a:rPr lang="en-US" sz="2400" dirty="0"/>
            <a:t>Randomize port in addition to TXID</a:t>
          </a:r>
        </a:p>
      </dgm:t>
    </dgm:pt>
    <dgm:pt modelId="{9A29FAD2-E09A-4813-9ED9-EB30ABDD464B}" type="parTrans" cxnId="{B93F975B-EAB2-4962-B3AC-B60DF1B160FD}">
      <dgm:prSet/>
      <dgm:spPr/>
      <dgm:t>
        <a:bodyPr/>
        <a:lstStyle/>
        <a:p>
          <a:endParaRPr lang="en-US"/>
        </a:p>
      </dgm:t>
    </dgm:pt>
    <dgm:pt modelId="{B7B30AA9-58CB-45C5-ABF4-E6796561FF80}" type="sibTrans" cxnId="{B93F975B-EAB2-4962-B3AC-B60DF1B160FD}">
      <dgm:prSet/>
      <dgm:spPr/>
      <dgm:t>
        <a:bodyPr/>
        <a:lstStyle/>
        <a:p>
          <a:endParaRPr lang="en-US"/>
        </a:p>
      </dgm:t>
    </dgm:pt>
    <dgm:pt modelId="{902F719F-9A1D-4F97-94B1-3EBE7670C3D5}">
      <dgm:prSet custT="1"/>
      <dgm:spPr/>
      <dgm:t>
        <a:bodyPr/>
        <a:lstStyle/>
        <a:p>
          <a:r>
            <a:rPr lang="en-US" sz="2000" dirty="0"/>
            <a:t>32 bits of randomness, makes it harder for attacker to guess </a:t>
          </a:r>
          <a:r>
            <a:rPr lang="en-US" sz="2000" dirty="0" err="1"/>
            <a:t>TXID+port</a:t>
          </a:r>
          <a:endParaRPr lang="en-US" sz="2000" dirty="0"/>
        </a:p>
      </dgm:t>
    </dgm:pt>
    <dgm:pt modelId="{51E844E9-E46E-4616-B1D0-40D8F2665242}" type="parTrans" cxnId="{41DD45A6-ECE0-4CB3-984F-02D43093F69F}">
      <dgm:prSet/>
      <dgm:spPr/>
      <dgm:t>
        <a:bodyPr/>
        <a:lstStyle/>
        <a:p>
          <a:endParaRPr lang="en-US"/>
        </a:p>
      </dgm:t>
    </dgm:pt>
    <dgm:pt modelId="{013EBF85-377D-4E47-B0D4-CE465D2491D1}" type="sibTrans" cxnId="{41DD45A6-ECE0-4CB3-984F-02D43093F69F}">
      <dgm:prSet/>
      <dgm:spPr/>
      <dgm:t>
        <a:bodyPr/>
        <a:lstStyle/>
        <a:p>
          <a:endParaRPr lang="en-US"/>
        </a:p>
      </dgm:t>
    </dgm:pt>
    <dgm:pt modelId="{D1F5E865-1A3B-4676-8E9B-E2E446F6881F}">
      <dgm:prSet custT="1"/>
      <dgm:spPr/>
      <dgm:t>
        <a:bodyPr/>
        <a:lstStyle/>
        <a:p>
          <a:r>
            <a:rPr lang="en-US" sz="2400" dirty="0"/>
            <a:t>DNSSEC</a:t>
          </a:r>
        </a:p>
      </dgm:t>
    </dgm:pt>
    <dgm:pt modelId="{78957C0E-B1BA-47A6-B1EA-37BDFD0F7AC0}" type="parTrans" cxnId="{9BC79716-28BA-4399-BB85-F4A750B67088}">
      <dgm:prSet/>
      <dgm:spPr/>
      <dgm:t>
        <a:bodyPr/>
        <a:lstStyle/>
        <a:p>
          <a:endParaRPr lang="en-US"/>
        </a:p>
      </dgm:t>
    </dgm:pt>
    <dgm:pt modelId="{5CB49A76-EDD5-4581-A1EA-0850F5ECAD7A}" type="sibTrans" cxnId="{9BC79716-28BA-4399-BB85-F4A750B67088}">
      <dgm:prSet/>
      <dgm:spPr/>
      <dgm:t>
        <a:bodyPr/>
        <a:lstStyle/>
        <a:p>
          <a:endParaRPr lang="en-US"/>
        </a:p>
      </dgm:t>
    </dgm:pt>
    <dgm:pt modelId="{E28869D1-5F44-964D-A7DE-C0933E185797}">
      <dgm:prSet custT="1"/>
      <dgm:spPr/>
      <dgm:t>
        <a:bodyPr/>
        <a:lstStyle/>
        <a:p>
          <a:r>
            <a:rPr lang="en-US" sz="2000" dirty="0"/>
            <a:t>Cryptographic authentication of host-address mappings</a:t>
          </a:r>
        </a:p>
      </dgm:t>
    </dgm:pt>
    <dgm:pt modelId="{40C6708A-A8A9-0E41-9F1C-F0FF41EC85DE}" type="parTrans" cxnId="{9D2C3972-BBD0-224C-B8EF-CD8FD10430CB}">
      <dgm:prSet/>
      <dgm:spPr/>
      <dgm:t>
        <a:bodyPr/>
        <a:lstStyle/>
        <a:p>
          <a:endParaRPr lang="en-US"/>
        </a:p>
      </dgm:t>
    </dgm:pt>
    <dgm:pt modelId="{4A0F7C6D-4B97-6048-9700-C4FFFAB6464C}" type="sibTrans" cxnId="{9D2C3972-BBD0-224C-B8EF-CD8FD10430CB}">
      <dgm:prSet/>
      <dgm:spPr/>
      <dgm:t>
        <a:bodyPr/>
        <a:lstStyle/>
        <a:p>
          <a:endParaRPr lang="en-US"/>
        </a:p>
      </dgm:t>
    </dgm:pt>
    <dgm:pt modelId="{8CB99F4B-0018-134C-B882-9E70EDD62B90}">
      <dgm:prSet custT="1"/>
      <dgm:spPr/>
      <dgm:t>
        <a:bodyPr/>
        <a:lstStyle/>
        <a:p>
          <a:r>
            <a:rPr lang="en-US" sz="2400" dirty="0"/>
            <a:t>Encrypted DNS</a:t>
          </a:r>
        </a:p>
      </dgm:t>
    </dgm:pt>
    <dgm:pt modelId="{0F3DC7D5-D69D-214C-A770-411CF34813C8}" type="sibTrans" cxnId="{05C7FD59-DB22-B242-8702-577EC6B199AF}">
      <dgm:prSet/>
      <dgm:spPr/>
      <dgm:t>
        <a:bodyPr/>
        <a:lstStyle/>
        <a:p>
          <a:endParaRPr lang="en-US"/>
        </a:p>
      </dgm:t>
    </dgm:pt>
    <dgm:pt modelId="{CDD72B47-4DE2-0743-898F-498CD63FBEA7}" type="parTrans" cxnId="{05C7FD59-DB22-B242-8702-577EC6B199AF}">
      <dgm:prSet/>
      <dgm:spPr/>
      <dgm:t>
        <a:bodyPr/>
        <a:lstStyle/>
        <a:p>
          <a:endParaRPr lang="en-US"/>
        </a:p>
      </dgm:t>
    </dgm:pt>
    <dgm:pt modelId="{83326F15-990E-9544-A644-4DD3F73FF379}" type="pres">
      <dgm:prSet presAssocID="{ABEBFE5A-4176-4BC5-8585-8933B7DD9DA2}" presName="linear" presStyleCnt="0">
        <dgm:presLayoutVars>
          <dgm:dir/>
          <dgm:animLvl val="lvl"/>
          <dgm:resizeHandles val="exact"/>
        </dgm:presLayoutVars>
      </dgm:prSet>
      <dgm:spPr/>
    </dgm:pt>
    <dgm:pt modelId="{874EDDBF-D8A0-5D4E-859B-D46A8AF288F5}" type="pres">
      <dgm:prSet presAssocID="{81DE8F22-66F1-4A73-BA1B-0297269B9101}" presName="parentLin" presStyleCnt="0"/>
      <dgm:spPr/>
    </dgm:pt>
    <dgm:pt modelId="{D787A943-1D61-8D44-8F16-1585225F630C}" type="pres">
      <dgm:prSet presAssocID="{81DE8F22-66F1-4A73-BA1B-0297269B9101}" presName="parentLeftMargin" presStyleLbl="node1" presStyleIdx="0" presStyleCnt="4"/>
      <dgm:spPr/>
    </dgm:pt>
    <dgm:pt modelId="{06FD6685-7090-7B45-83E1-115B7BA12E2A}" type="pres">
      <dgm:prSet presAssocID="{81DE8F22-66F1-4A73-BA1B-0297269B9101}" presName="parentText" presStyleLbl="node1" presStyleIdx="0" presStyleCnt="4" custScaleX="142820">
        <dgm:presLayoutVars>
          <dgm:chMax val="0"/>
          <dgm:bulletEnabled val="1"/>
        </dgm:presLayoutVars>
      </dgm:prSet>
      <dgm:spPr/>
    </dgm:pt>
    <dgm:pt modelId="{3DEE0CDC-DF06-E84D-82D2-70C50A984E80}" type="pres">
      <dgm:prSet presAssocID="{81DE8F22-66F1-4A73-BA1B-0297269B9101}" presName="negativeSpace" presStyleCnt="0"/>
      <dgm:spPr/>
    </dgm:pt>
    <dgm:pt modelId="{BDB8910D-1DC1-1744-90A7-C972AFB1ECE1}" type="pres">
      <dgm:prSet presAssocID="{81DE8F22-66F1-4A73-BA1B-0297269B9101}" presName="childText" presStyleLbl="conFgAcc1" presStyleIdx="0" presStyleCnt="4">
        <dgm:presLayoutVars>
          <dgm:bulletEnabled val="1"/>
        </dgm:presLayoutVars>
      </dgm:prSet>
      <dgm:spPr/>
    </dgm:pt>
    <dgm:pt modelId="{14F8D520-92CB-A742-B53A-B387CC18DD06}" type="pres">
      <dgm:prSet presAssocID="{71D11546-B447-42C9-AC75-E86625A599E9}" presName="spaceBetweenRectangles" presStyleCnt="0"/>
      <dgm:spPr/>
    </dgm:pt>
    <dgm:pt modelId="{7101E9A0-989B-D047-81E4-E4637310E17F}" type="pres">
      <dgm:prSet presAssocID="{ACBC05C9-1016-446D-9DF0-E684779C8C34}" presName="parentLin" presStyleCnt="0"/>
      <dgm:spPr/>
    </dgm:pt>
    <dgm:pt modelId="{9F7ABF5E-86EC-924E-97B4-2B376CC6D885}" type="pres">
      <dgm:prSet presAssocID="{ACBC05C9-1016-446D-9DF0-E684779C8C34}" presName="parentLeftMargin" presStyleLbl="node1" presStyleIdx="0" presStyleCnt="4"/>
      <dgm:spPr/>
    </dgm:pt>
    <dgm:pt modelId="{BC498D62-DB9C-2846-8B7A-340A14BDFDBA}" type="pres">
      <dgm:prSet presAssocID="{ACBC05C9-1016-446D-9DF0-E684779C8C34}" presName="parentText" presStyleLbl="node1" presStyleIdx="1" presStyleCnt="4" custScaleX="133393">
        <dgm:presLayoutVars>
          <dgm:chMax val="0"/>
          <dgm:bulletEnabled val="1"/>
        </dgm:presLayoutVars>
      </dgm:prSet>
      <dgm:spPr/>
    </dgm:pt>
    <dgm:pt modelId="{E94D7510-5AD7-8240-A5D1-639FF0F004F1}" type="pres">
      <dgm:prSet presAssocID="{ACBC05C9-1016-446D-9DF0-E684779C8C34}" presName="negativeSpace" presStyleCnt="0"/>
      <dgm:spPr/>
    </dgm:pt>
    <dgm:pt modelId="{4A5B88A3-4B3E-3347-A184-3E8F7BBBEFC1}" type="pres">
      <dgm:prSet presAssocID="{ACBC05C9-1016-446D-9DF0-E684779C8C34}" presName="childText" presStyleLbl="conFgAcc1" presStyleIdx="1" presStyleCnt="4">
        <dgm:presLayoutVars>
          <dgm:bulletEnabled val="1"/>
        </dgm:presLayoutVars>
      </dgm:prSet>
      <dgm:spPr/>
    </dgm:pt>
    <dgm:pt modelId="{4FDDCCDA-FCB3-1A42-B878-8CF8A8DDC01B}" type="pres">
      <dgm:prSet presAssocID="{B7B30AA9-58CB-45C5-ABF4-E6796561FF80}" presName="spaceBetweenRectangles" presStyleCnt="0"/>
      <dgm:spPr/>
    </dgm:pt>
    <dgm:pt modelId="{DC539B28-B396-F14B-AFFB-C05BEC6CD9AC}" type="pres">
      <dgm:prSet presAssocID="{D1F5E865-1A3B-4676-8E9B-E2E446F6881F}" presName="parentLin" presStyleCnt="0"/>
      <dgm:spPr/>
    </dgm:pt>
    <dgm:pt modelId="{D332CE51-6B12-AC44-B7D2-63464E5012EC}" type="pres">
      <dgm:prSet presAssocID="{D1F5E865-1A3B-4676-8E9B-E2E446F6881F}" presName="parentLeftMargin" presStyleLbl="node1" presStyleIdx="1" presStyleCnt="4"/>
      <dgm:spPr/>
    </dgm:pt>
    <dgm:pt modelId="{6EF14CBF-4E19-0B44-BD46-BDC11FD9BDF5}" type="pres">
      <dgm:prSet presAssocID="{D1F5E865-1A3B-4676-8E9B-E2E446F6881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32C0343-BA90-0C4A-8A15-252018595D41}" type="pres">
      <dgm:prSet presAssocID="{D1F5E865-1A3B-4676-8E9B-E2E446F6881F}" presName="negativeSpace" presStyleCnt="0"/>
      <dgm:spPr/>
    </dgm:pt>
    <dgm:pt modelId="{18999B8E-D060-B74A-A2C3-C2CCC7DCC2C4}" type="pres">
      <dgm:prSet presAssocID="{D1F5E865-1A3B-4676-8E9B-E2E446F6881F}" presName="childText" presStyleLbl="conFgAcc1" presStyleIdx="2" presStyleCnt="4">
        <dgm:presLayoutVars>
          <dgm:bulletEnabled val="1"/>
        </dgm:presLayoutVars>
      </dgm:prSet>
      <dgm:spPr/>
    </dgm:pt>
    <dgm:pt modelId="{C6252B83-AAD9-1D4E-86D2-A374BE8EEAE9}" type="pres">
      <dgm:prSet presAssocID="{5CB49A76-EDD5-4581-A1EA-0850F5ECAD7A}" presName="spaceBetweenRectangles" presStyleCnt="0"/>
      <dgm:spPr/>
    </dgm:pt>
    <dgm:pt modelId="{056D0927-D9E9-A948-BEAD-2135FB057D80}" type="pres">
      <dgm:prSet presAssocID="{8CB99F4B-0018-134C-B882-9E70EDD62B90}" presName="parentLin" presStyleCnt="0"/>
      <dgm:spPr/>
    </dgm:pt>
    <dgm:pt modelId="{F0256CF1-9F4E-3C4A-9E51-6A3BDC30B1AA}" type="pres">
      <dgm:prSet presAssocID="{8CB99F4B-0018-134C-B882-9E70EDD62B90}" presName="parentLeftMargin" presStyleLbl="node1" presStyleIdx="2" presStyleCnt="4"/>
      <dgm:spPr/>
    </dgm:pt>
    <dgm:pt modelId="{34ABC96D-3043-4C45-8910-5AF0CC3E3F1F}" type="pres">
      <dgm:prSet presAssocID="{8CB99F4B-0018-134C-B882-9E70EDD62B90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36A1C029-65DA-AD4F-A1E4-11FC3D57B7DB}" type="pres">
      <dgm:prSet presAssocID="{8CB99F4B-0018-134C-B882-9E70EDD62B90}" presName="negativeSpace" presStyleCnt="0"/>
      <dgm:spPr/>
    </dgm:pt>
    <dgm:pt modelId="{FFDF151D-CAEF-B042-9F52-795E8FE219BC}" type="pres">
      <dgm:prSet presAssocID="{8CB99F4B-0018-134C-B882-9E70EDD62B90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AAD8206-13CC-492C-8ACD-36786F355C73}" srcId="{ABEBFE5A-4176-4BC5-8585-8933B7DD9DA2}" destId="{81DE8F22-66F1-4A73-BA1B-0297269B9101}" srcOrd="0" destOrd="0" parTransId="{59180CD1-42B0-437F-BB43-B1CC58ACC91C}" sibTransId="{71D11546-B447-42C9-AC75-E86625A599E9}"/>
    <dgm:cxn modelId="{B15E4C0A-B39B-AC4D-A38B-9B36B7192EC0}" type="presOf" srcId="{81DE8F22-66F1-4A73-BA1B-0297269B9101}" destId="{D787A943-1D61-8D44-8F16-1585225F630C}" srcOrd="0" destOrd="0" presId="urn:microsoft.com/office/officeart/2005/8/layout/list1"/>
    <dgm:cxn modelId="{9BC79716-28BA-4399-BB85-F4A750B67088}" srcId="{ABEBFE5A-4176-4BC5-8585-8933B7DD9DA2}" destId="{D1F5E865-1A3B-4676-8E9B-E2E446F6881F}" srcOrd="2" destOrd="0" parTransId="{78957C0E-B1BA-47A6-B1EA-37BDFD0F7AC0}" sibTransId="{5CB49A76-EDD5-4581-A1EA-0850F5ECAD7A}"/>
    <dgm:cxn modelId="{3E596919-D28F-FC45-A09A-441BE1550ECD}" type="presOf" srcId="{ACBC05C9-1016-446D-9DF0-E684779C8C34}" destId="{BC498D62-DB9C-2846-8B7A-340A14BDFDBA}" srcOrd="1" destOrd="0" presId="urn:microsoft.com/office/officeart/2005/8/layout/list1"/>
    <dgm:cxn modelId="{031A2920-6673-D74E-93BE-9B07AECF3031}" type="presOf" srcId="{C9C0DC52-1F3C-437B-8303-0F9BDFF2D8EB}" destId="{BDB8910D-1DC1-1744-90A7-C972AFB1ECE1}" srcOrd="0" destOrd="0" presId="urn:microsoft.com/office/officeart/2005/8/layout/list1"/>
    <dgm:cxn modelId="{804B1F41-E7CC-3540-BF56-8ECAD1CBAD3D}" type="presOf" srcId="{D1F5E865-1A3B-4676-8E9B-E2E446F6881F}" destId="{D332CE51-6B12-AC44-B7D2-63464E5012EC}" srcOrd="0" destOrd="0" presId="urn:microsoft.com/office/officeart/2005/8/layout/list1"/>
    <dgm:cxn modelId="{F039A044-0234-4342-B16D-820BB5E745E0}" type="presOf" srcId="{ACBC05C9-1016-446D-9DF0-E684779C8C34}" destId="{9F7ABF5E-86EC-924E-97B4-2B376CC6D885}" srcOrd="0" destOrd="0" presId="urn:microsoft.com/office/officeart/2005/8/layout/list1"/>
    <dgm:cxn modelId="{620A8858-4C7D-884A-B791-ABA98F7CB929}" type="presOf" srcId="{81DE8F22-66F1-4A73-BA1B-0297269B9101}" destId="{06FD6685-7090-7B45-83E1-115B7BA12E2A}" srcOrd="1" destOrd="0" presId="urn:microsoft.com/office/officeart/2005/8/layout/list1"/>
    <dgm:cxn modelId="{05C7FD59-DB22-B242-8702-577EC6B199AF}" srcId="{ABEBFE5A-4176-4BC5-8585-8933B7DD9DA2}" destId="{8CB99F4B-0018-134C-B882-9E70EDD62B90}" srcOrd="3" destOrd="0" parTransId="{CDD72B47-4DE2-0743-898F-498CD63FBEA7}" sibTransId="{0F3DC7D5-D69D-214C-A770-411CF34813C8}"/>
    <dgm:cxn modelId="{B93F975B-EAB2-4962-B3AC-B60DF1B160FD}" srcId="{ABEBFE5A-4176-4BC5-8585-8933B7DD9DA2}" destId="{ACBC05C9-1016-446D-9DF0-E684779C8C34}" srcOrd="1" destOrd="0" parTransId="{9A29FAD2-E09A-4813-9ED9-EB30ABDD464B}" sibTransId="{B7B30AA9-58CB-45C5-ABF4-E6796561FF80}"/>
    <dgm:cxn modelId="{9D2C3972-BBD0-224C-B8EF-CD8FD10430CB}" srcId="{D1F5E865-1A3B-4676-8E9B-E2E446F6881F}" destId="{E28869D1-5F44-964D-A7DE-C0933E185797}" srcOrd="0" destOrd="0" parTransId="{40C6708A-A8A9-0E41-9F1C-F0FF41EC85DE}" sibTransId="{4A0F7C6D-4B97-6048-9700-C4FFFAB6464C}"/>
    <dgm:cxn modelId="{885CE072-BE9E-8E40-A0E6-18718020C7AE}" type="presOf" srcId="{902F719F-9A1D-4F97-94B1-3EBE7670C3D5}" destId="{4A5B88A3-4B3E-3347-A184-3E8F7BBBEFC1}" srcOrd="0" destOrd="0" presId="urn:microsoft.com/office/officeart/2005/8/layout/list1"/>
    <dgm:cxn modelId="{41DD45A6-ECE0-4CB3-984F-02D43093F69F}" srcId="{ACBC05C9-1016-446D-9DF0-E684779C8C34}" destId="{902F719F-9A1D-4F97-94B1-3EBE7670C3D5}" srcOrd="0" destOrd="0" parTransId="{51E844E9-E46E-4616-B1D0-40D8F2665242}" sibTransId="{013EBF85-377D-4E47-B0D4-CE465D2491D1}"/>
    <dgm:cxn modelId="{63A57DC3-812F-A849-B47D-0E9BB4D4F151}" type="presOf" srcId="{D1F5E865-1A3B-4676-8E9B-E2E446F6881F}" destId="{6EF14CBF-4E19-0B44-BD46-BDC11FD9BDF5}" srcOrd="1" destOrd="0" presId="urn:microsoft.com/office/officeart/2005/8/layout/list1"/>
    <dgm:cxn modelId="{295637E1-AF9C-4A42-AB0F-26395F35B125}" type="presOf" srcId="{E28869D1-5F44-964D-A7DE-C0933E185797}" destId="{18999B8E-D060-B74A-A2C3-C2CCC7DCC2C4}" srcOrd="0" destOrd="0" presId="urn:microsoft.com/office/officeart/2005/8/layout/list1"/>
    <dgm:cxn modelId="{EAF9B3E5-F516-8642-8B33-91F64C449CF6}" type="presOf" srcId="{ABEBFE5A-4176-4BC5-8585-8933B7DD9DA2}" destId="{83326F15-990E-9544-A644-4DD3F73FF379}" srcOrd="0" destOrd="0" presId="urn:microsoft.com/office/officeart/2005/8/layout/list1"/>
    <dgm:cxn modelId="{902EBDE9-718E-4D5A-B580-98E0BAF54A53}" srcId="{81DE8F22-66F1-4A73-BA1B-0297269B9101}" destId="{C9C0DC52-1F3C-437B-8303-0F9BDFF2D8EB}" srcOrd="0" destOrd="0" parTransId="{73345C2A-EA42-4CB1-AEFB-6A2684F289C0}" sibTransId="{ABDDF844-96BB-4499-8A4E-888F4865D28B}"/>
    <dgm:cxn modelId="{3E8681F0-683E-884D-8FC6-A1891830EBF1}" type="presOf" srcId="{8CB99F4B-0018-134C-B882-9E70EDD62B90}" destId="{F0256CF1-9F4E-3C4A-9E51-6A3BDC30B1AA}" srcOrd="0" destOrd="0" presId="urn:microsoft.com/office/officeart/2005/8/layout/list1"/>
    <dgm:cxn modelId="{0FE8ECF5-A3FF-594A-8F3F-6BEC6C30021F}" type="presOf" srcId="{8CB99F4B-0018-134C-B882-9E70EDD62B90}" destId="{34ABC96D-3043-4C45-8910-5AF0CC3E3F1F}" srcOrd="1" destOrd="0" presId="urn:microsoft.com/office/officeart/2005/8/layout/list1"/>
    <dgm:cxn modelId="{70BD64FF-28B4-1940-8D1D-2A82FE052101}" type="presParOf" srcId="{83326F15-990E-9544-A644-4DD3F73FF379}" destId="{874EDDBF-D8A0-5D4E-859B-D46A8AF288F5}" srcOrd="0" destOrd="0" presId="urn:microsoft.com/office/officeart/2005/8/layout/list1"/>
    <dgm:cxn modelId="{391DED9E-147F-6F45-9BAD-6126E19A5B61}" type="presParOf" srcId="{874EDDBF-D8A0-5D4E-859B-D46A8AF288F5}" destId="{D787A943-1D61-8D44-8F16-1585225F630C}" srcOrd="0" destOrd="0" presId="urn:microsoft.com/office/officeart/2005/8/layout/list1"/>
    <dgm:cxn modelId="{890B59CC-5DEA-094B-916B-504F16C55D83}" type="presParOf" srcId="{874EDDBF-D8A0-5D4E-859B-D46A8AF288F5}" destId="{06FD6685-7090-7B45-83E1-115B7BA12E2A}" srcOrd="1" destOrd="0" presId="urn:microsoft.com/office/officeart/2005/8/layout/list1"/>
    <dgm:cxn modelId="{CD5ADD3B-A43A-334B-AB34-EA2F3412E981}" type="presParOf" srcId="{83326F15-990E-9544-A644-4DD3F73FF379}" destId="{3DEE0CDC-DF06-E84D-82D2-70C50A984E80}" srcOrd="1" destOrd="0" presId="urn:microsoft.com/office/officeart/2005/8/layout/list1"/>
    <dgm:cxn modelId="{3D4FF5BA-A15C-8341-BE6F-94210E833233}" type="presParOf" srcId="{83326F15-990E-9544-A644-4DD3F73FF379}" destId="{BDB8910D-1DC1-1744-90A7-C972AFB1ECE1}" srcOrd="2" destOrd="0" presId="urn:microsoft.com/office/officeart/2005/8/layout/list1"/>
    <dgm:cxn modelId="{9A073320-8A82-E449-86AB-04D73ECBE3B1}" type="presParOf" srcId="{83326F15-990E-9544-A644-4DD3F73FF379}" destId="{14F8D520-92CB-A742-B53A-B387CC18DD06}" srcOrd="3" destOrd="0" presId="urn:microsoft.com/office/officeart/2005/8/layout/list1"/>
    <dgm:cxn modelId="{FA111CB3-D953-C042-820E-0F55ACC94A88}" type="presParOf" srcId="{83326F15-990E-9544-A644-4DD3F73FF379}" destId="{7101E9A0-989B-D047-81E4-E4637310E17F}" srcOrd="4" destOrd="0" presId="urn:microsoft.com/office/officeart/2005/8/layout/list1"/>
    <dgm:cxn modelId="{44F65528-7427-5E4E-BAED-AF9118F13B90}" type="presParOf" srcId="{7101E9A0-989B-D047-81E4-E4637310E17F}" destId="{9F7ABF5E-86EC-924E-97B4-2B376CC6D885}" srcOrd="0" destOrd="0" presId="urn:microsoft.com/office/officeart/2005/8/layout/list1"/>
    <dgm:cxn modelId="{906AB96D-E24A-054E-B8CE-CF97ECEB9FDC}" type="presParOf" srcId="{7101E9A0-989B-D047-81E4-E4637310E17F}" destId="{BC498D62-DB9C-2846-8B7A-340A14BDFDBA}" srcOrd="1" destOrd="0" presId="urn:microsoft.com/office/officeart/2005/8/layout/list1"/>
    <dgm:cxn modelId="{CC36F2A4-C50A-5047-A656-473D21E4CAC9}" type="presParOf" srcId="{83326F15-990E-9544-A644-4DD3F73FF379}" destId="{E94D7510-5AD7-8240-A5D1-639FF0F004F1}" srcOrd="5" destOrd="0" presId="urn:microsoft.com/office/officeart/2005/8/layout/list1"/>
    <dgm:cxn modelId="{F7F9EE48-9BA1-3349-B5B1-1CB23627CF30}" type="presParOf" srcId="{83326F15-990E-9544-A644-4DD3F73FF379}" destId="{4A5B88A3-4B3E-3347-A184-3E8F7BBBEFC1}" srcOrd="6" destOrd="0" presId="urn:microsoft.com/office/officeart/2005/8/layout/list1"/>
    <dgm:cxn modelId="{02342F5A-DB27-DA42-8682-93CACE6209D0}" type="presParOf" srcId="{83326F15-990E-9544-A644-4DD3F73FF379}" destId="{4FDDCCDA-FCB3-1A42-B878-8CF8A8DDC01B}" srcOrd="7" destOrd="0" presId="urn:microsoft.com/office/officeart/2005/8/layout/list1"/>
    <dgm:cxn modelId="{F3232A43-327C-3E41-97A9-0442A47F6327}" type="presParOf" srcId="{83326F15-990E-9544-A644-4DD3F73FF379}" destId="{DC539B28-B396-F14B-AFFB-C05BEC6CD9AC}" srcOrd="8" destOrd="0" presId="urn:microsoft.com/office/officeart/2005/8/layout/list1"/>
    <dgm:cxn modelId="{42A8ACAA-829F-8749-80A0-611A00A2081E}" type="presParOf" srcId="{DC539B28-B396-F14B-AFFB-C05BEC6CD9AC}" destId="{D332CE51-6B12-AC44-B7D2-63464E5012EC}" srcOrd="0" destOrd="0" presId="urn:microsoft.com/office/officeart/2005/8/layout/list1"/>
    <dgm:cxn modelId="{F48395A1-56F4-CE42-B847-44BFE1534186}" type="presParOf" srcId="{DC539B28-B396-F14B-AFFB-C05BEC6CD9AC}" destId="{6EF14CBF-4E19-0B44-BD46-BDC11FD9BDF5}" srcOrd="1" destOrd="0" presId="urn:microsoft.com/office/officeart/2005/8/layout/list1"/>
    <dgm:cxn modelId="{E9B1C84F-98D9-5A4E-9193-D9F98203E556}" type="presParOf" srcId="{83326F15-990E-9544-A644-4DD3F73FF379}" destId="{F32C0343-BA90-0C4A-8A15-252018595D41}" srcOrd="9" destOrd="0" presId="urn:microsoft.com/office/officeart/2005/8/layout/list1"/>
    <dgm:cxn modelId="{A6342FE2-F1C0-F84F-9467-14115E9DAABC}" type="presParOf" srcId="{83326F15-990E-9544-A644-4DD3F73FF379}" destId="{18999B8E-D060-B74A-A2C3-C2CCC7DCC2C4}" srcOrd="10" destOrd="0" presId="urn:microsoft.com/office/officeart/2005/8/layout/list1"/>
    <dgm:cxn modelId="{DEDC2F0E-CFA4-944E-BC44-126F12F2642D}" type="presParOf" srcId="{83326F15-990E-9544-A644-4DD3F73FF379}" destId="{C6252B83-AAD9-1D4E-86D2-A374BE8EEAE9}" srcOrd="11" destOrd="0" presId="urn:microsoft.com/office/officeart/2005/8/layout/list1"/>
    <dgm:cxn modelId="{13A94480-00C0-6948-93C7-EB6CF6702AD5}" type="presParOf" srcId="{83326F15-990E-9544-A644-4DD3F73FF379}" destId="{056D0927-D9E9-A948-BEAD-2135FB057D80}" srcOrd="12" destOrd="0" presId="urn:microsoft.com/office/officeart/2005/8/layout/list1"/>
    <dgm:cxn modelId="{8973722B-4E05-0A44-96C8-0768DA368977}" type="presParOf" srcId="{056D0927-D9E9-A948-BEAD-2135FB057D80}" destId="{F0256CF1-9F4E-3C4A-9E51-6A3BDC30B1AA}" srcOrd="0" destOrd="0" presId="urn:microsoft.com/office/officeart/2005/8/layout/list1"/>
    <dgm:cxn modelId="{CC257B21-1D91-844F-BFC8-45890FF36D5F}" type="presParOf" srcId="{056D0927-D9E9-A948-BEAD-2135FB057D80}" destId="{34ABC96D-3043-4C45-8910-5AF0CC3E3F1F}" srcOrd="1" destOrd="0" presId="urn:microsoft.com/office/officeart/2005/8/layout/list1"/>
    <dgm:cxn modelId="{4CA921C0-7B53-4E41-A9B1-936D5D9BF8B1}" type="presParOf" srcId="{83326F15-990E-9544-A644-4DD3F73FF379}" destId="{36A1C029-65DA-AD4F-A1E4-11FC3D57B7DB}" srcOrd="13" destOrd="0" presId="urn:microsoft.com/office/officeart/2005/8/layout/list1"/>
    <dgm:cxn modelId="{C00E3332-A927-8E42-AD93-E06B6986AD40}" type="presParOf" srcId="{83326F15-990E-9544-A644-4DD3F73FF379}" destId="{FFDF151D-CAEF-B042-9F52-795E8FE219BC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74A7F8-D757-6741-8FAB-A51780A6F271}">
      <dsp:nvSpPr>
        <dsp:cNvPr id="0" name=""/>
        <dsp:cNvSpPr/>
      </dsp:nvSpPr>
      <dsp:spPr>
        <a:xfrm>
          <a:off x="0" y="216240"/>
          <a:ext cx="5906181" cy="119369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Hostname to IP address translation</a:t>
          </a:r>
        </a:p>
      </dsp:txBody>
      <dsp:txXfrm>
        <a:off x="58271" y="274511"/>
        <a:ext cx="5789639" cy="1077150"/>
      </dsp:txXfrm>
    </dsp:sp>
    <dsp:sp modelId="{50E5F8F6-46D0-2043-A57E-0DA95173C0CF}">
      <dsp:nvSpPr>
        <dsp:cNvPr id="0" name=""/>
        <dsp:cNvSpPr/>
      </dsp:nvSpPr>
      <dsp:spPr>
        <a:xfrm>
          <a:off x="0" y="1409932"/>
          <a:ext cx="5906181" cy="75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521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Reverse lookup: IP address to hostname translation</a:t>
          </a:r>
        </a:p>
      </dsp:txBody>
      <dsp:txXfrm>
        <a:off x="0" y="1409932"/>
        <a:ext cx="5906181" cy="753480"/>
      </dsp:txXfrm>
    </dsp:sp>
    <dsp:sp modelId="{B7EDD33F-8FA2-C742-A52F-89B4BEE1E3D5}">
      <dsp:nvSpPr>
        <dsp:cNvPr id="0" name=""/>
        <dsp:cNvSpPr/>
      </dsp:nvSpPr>
      <dsp:spPr>
        <a:xfrm>
          <a:off x="0" y="2163412"/>
          <a:ext cx="5906181" cy="1193692"/>
        </a:xfrm>
        <a:prstGeom prst="roundRect">
          <a:avLst/>
        </a:prstGeom>
        <a:solidFill>
          <a:schemeClr val="accent2">
            <a:hueOff val="560596"/>
            <a:satOff val="-25182"/>
            <a:lumOff val="333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Host name aliasing: other DNS names for a host</a:t>
          </a:r>
        </a:p>
      </dsp:txBody>
      <dsp:txXfrm>
        <a:off x="58271" y="2221683"/>
        <a:ext cx="5789639" cy="1077150"/>
      </dsp:txXfrm>
    </dsp:sp>
    <dsp:sp modelId="{58D92DFA-5942-694C-B8D6-9A79DF17A93B}">
      <dsp:nvSpPr>
        <dsp:cNvPr id="0" name=""/>
        <dsp:cNvSpPr/>
      </dsp:nvSpPr>
      <dsp:spPr>
        <a:xfrm>
          <a:off x="0" y="3357105"/>
          <a:ext cx="5906181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521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Alias hostnames point to canonical hostname</a:t>
          </a:r>
        </a:p>
      </dsp:txBody>
      <dsp:txXfrm>
        <a:off x="0" y="3357105"/>
        <a:ext cx="5906181" cy="463680"/>
      </dsp:txXfrm>
    </dsp:sp>
    <dsp:sp modelId="{9FB90C55-E51F-B942-9584-CFDBB9EC7DAA}">
      <dsp:nvSpPr>
        <dsp:cNvPr id="0" name=""/>
        <dsp:cNvSpPr/>
      </dsp:nvSpPr>
      <dsp:spPr>
        <a:xfrm>
          <a:off x="0" y="3820785"/>
          <a:ext cx="5906181" cy="1193692"/>
        </a:xfrm>
        <a:prstGeom prst="roundRect">
          <a:avLst/>
        </a:prstGeom>
        <a:solidFill>
          <a:schemeClr val="accent2">
            <a:hueOff val="1121191"/>
            <a:satOff val="-50365"/>
            <a:lumOff val="666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Email: look up domain’s mail server by domain name</a:t>
          </a:r>
        </a:p>
      </dsp:txBody>
      <dsp:txXfrm>
        <a:off x="58271" y="3879056"/>
        <a:ext cx="5789639" cy="10771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DBB5A5-78AF-864F-AA69-CF88AF662425}">
      <dsp:nvSpPr>
        <dsp:cNvPr id="0" name=""/>
        <dsp:cNvSpPr/>
      </dsp:nvSpPr>
      <dsp:spPr>
        <a:xfrm>
          <a:off x="1841" y="672115"/>
          <a:ext cx="2116782" cy="105839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1-1 mapping between domain name and IP addr</a:t>
          </a:r>
        </a:p>
      </dsp:txBody>
      <dsp:txXfrm>
        <a:off x="32840" y="703114"/>
        <a:ext cx="2054784" cy="996393"/>
      </dsp:txXfrm>
    </dsp:sp>
    <dsp:sp modelId="{41D45D51-A59A-5346-A7E7-7A9C7BC2121D}">
      <dsp:nvSpPr>
        <dsp:cNvPr id="0" name=""/>
        <dsp:cNvSpPr/>
      </dsp:nvSpPr>
      <dsp:spPr>
        <a:xfrm>
          <a:off x="213519" y="1730507"/>
          <a:ext cx="211678" cy="7937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3793"/>
              </a:lnTo>
              <a:lnTo>
                <a:pt x="211678" y="79379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12EC2C-F032-3B4C-BC3C-622185C46307}">
      <dsp:nvSpPr>
        <dsp:cNvPr id="0" name=""/>
        <dsp:cNvSpPr/>
      </dsp:nvSpPr>
      <dsp:spPr>
        <a:xfrm>
          <a:off x="425198" y="1995104"/>
          <a:ext cx="1693425" cy="10583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www.cs.cornell.edu maps to 132.236.207.20</a:t>
          </a:r>
        </a:p>
      </dsp:txBody>
      <dsp:txXfrm>
        <a:off x="456197" y="2026103"/>
        <a:ext cx="1631427" cy="996393"/>
      </dsp:txXfrm>
    </dsp:sp>
    <dsp:sp modelId="{C129024B-9931-454F-9759-E0DD983EA74B}">
      <dsp:nvSpPr>
        <dsp:cNvPr id="0" name=""/>
        <dsp:cNvSpPr/>
      </dsp:nvSpPr>
      <dsp:spPr>
        <a:xfrm>
          <a:off x="2647819" y="672115"/>
          <a:ext cx="2116782" cy="105839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Multiple domain names maps to the same IP addr</a:t>
          </a:r>
        </a:p>
      </dsp:txBody>
      <dsp:txXfrm>
        <a:off x="2678818" y="703114"/>
        <a:ext cx="2054784" cy="996393"/>
      </dsp:txXfrm>
    </dsp:sp>
    <dsp:sp modelId="{8100E68C-8D3D-EF4A-B2B0-713D2D17D739}">
      <dsp:nvSpPr>
        <dsp:cNvPr id="0" name=""/>
        <dsp:cNvSpPr/>
      </dsp:nvSpPr>
      <dsp:spPr>
        <a:xfrm>
          <a:off x="2859498" y="1730507"/>
          <a:ext cx="211678" cy="7937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3793"/>
              </a:lnTo>
              <a:lnTo>
                <a:pt x="211678" y="79379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BFA15D-A01C-F340-9891-54E88DB1E626}">
      <dsp:nvSpPr>
        <dsp:cNvPr id="0" name=""/>
        <dsp:cNvSpPr/>
      </dsp:nvSpPr>
      <dsp:spPr>
        <a:xfrm>
          <a:off x="3071176" y="1995104"/>
          <a:ext cx="1693425" cy="10583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eecs.mit.edu and cs.mit.edu both map to 18.62.1.6</a:t>
          </a:r>
        </a:p>
      </dsp:txBody>
      <dsp:txXfrm>
        <a:off x="3102175" y="2026103"/>
        <a:ext cx="1631427" cy="996393"/>
      </dsp:txXfrm>
    </dsp:sp>
    <dsp:sp modelId="{64756104-597E-494C-9921-AF81858AB259}">
      <dsp:nvSpPr>
        <dsp:cNvPr id="0" name=""/>
        <dsp:cNvSpPr/>
      </dsp:nvSpPr>
      <dsp:spPr>
        <a:xfrm>
          <a:off x="5293797" y="672115"/>
          <a:ext cx="2116782" cy="105839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Single domain name maps to multiple IP addrs</a:t>
          </a:r>
        </a:p>
      </dsp:txBody>
      <dsp:txXfrm>
        <a:off x="5324796" y="703114"/>
        <a:ext cx="2054784" cy="996393"/>
      </dsp:txXfrm>
    </dsp:sp>
    <dsp:sp modelId="{E820E242-D1A7-884F-9B6C-1AC840F1E766}">
      <dsp:nvSpPr>
        <dsp:cNvPr id="0" name=""/>
        <dsp:cNvSpPr/>
      </dsp:nvSpPr>
      <dsp:spPr>
        <a:xfrm>
          <a:off x="5505476" y="1730507"/>
          <a:ext cx="211678" cy="7937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3793"/>
              </a:lnTo>
              <a:lnTo>
                <a:pt x="211678" y="79379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7F45C4-CA28-8843-BE1F-2F4D1312A09A}">
      <dsp:nvSpPr>
        <dsp:cNvPr id="0" name=""/>
        <dsp:cNvSpPr/>
      </dsp:nvSpPr>
      <dsp:spPr>
        <a:xfrm>
          <a:off x="5717154" y="1995104"/>
          <a:ext cx="1693425" cy="10583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aol.com</a:t>
          </a:r>
          <a:r>
            <a:rPr lang="en-US" sz="1500" kern="1200" dirty="0"/>
            <a:t> and </a:t>
          </a:r>
          <a:r>
            <a:rPr lang="en-US" sz="1500" kern="1200" dirty="0" err="1"/>
            <a:t>www.aol.com</a:t>
          </a:r>
          <a:r>
            <a:rPr lang="en-US" sz="1500" kern="1200" dirty="0"/>
            <a:t> map to multiple IP </a:t>
          </a:r>
          <a:r>
            <a:rPr lang="en-US" sz="1500" kern="1200" dirty="0" err="1"/>
            <a:t>addrs</a:t>
          </a:r>
          <a:endParaRPr lang="en-US" sz="1500" kern="1200" dirty="0"/>
        </a:p>
      </dsp:txBody>
      <dsp:txXfrm>
        <a:off x="5748153" y="2026103"/>
        <a:ext cx="1631427" cy="996393"/>
      </dsp:txXfrm>
    </dsp:sp>
    <dsp:sp modelId="{B756D07B-969B-E742-B5DB-043CC3D99770}">
      <dsp:nvSpPr>
        <dsp:cNvPr id="0" name=""/>
        <dsp:cNvSpPr/>
      </dsp:nvSpPr>
      <dsp:spPr>
        <a:xfrm>
          <a:off x="7939775" y="672115"/>
          <a:ext cx="2116782" cy="105839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Some valid domain names don’t map to any IP addr</a:t>
          </a:r>
        </a:p>
      </dsp:txBody>
      <dsp:txXfrm>
        <a:off x="7970774" y="703114"/>
        <a:ext cx="2054784" cy="996393"/>
      </dsp:txXfrm>
    </dsp:sp>
    <dsp:sp modelId="{CBAA88DC-BB7A-6A40-B710-7F4CB82FB932}">
      <dsp:nvSpPr>
        <dsp:cNvPr id="0" name=""/>
        <dsp:cNvSpPr/>
      </dsp:nvSpPr>
      <dsp:spPr>
        <a:xfrm>
          <a:off x="8151454" y="1730507"/>
          <a:ext cx="211678" cy="7937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3793"/>
              </a:lnTo>
              <a:lnTo>
                <a:pt x="211678" y="79379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77FEB8-6787-D241-AF0E-607B0758DF86}">
      <dsp:nvSpPr>
        <dsp:cNvPr id="0" name=""/>
        <dsp:cNvSpPr/>
      </dsp:nvSpPr>
      <dsp:spPr>
        <a:xfrm>
          <a:off x="8363132" y="1995104"/>
          <a:ext cx="1693425" cy="10583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cmcl.cs.cmu.edu</a:t>
          </a:r>
        </a:p>
      </dsp:txBody>
      <dsp:txXfrm>
        <a:off x="8394131" y="2026103"/>
        <a:ext cx="1631427" cy="9963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1A6886-4BA6-D341-B313-8E2736C6653E}">
      <dsp:nvSpPr>
        <dsp:cNvPr id="0" name=""/>
        <dsp:cNvSpPr/>
      </dsp:nvSpPr>
      <dsp:spPr>
        <a:xfrm>
          <a:off x="0" y="300807"/>
          <a:ext cx="10058399" cy="866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0644" tIns="416560" rIns="780644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000" kern="1200" dirty="0"/>
            <a:t>Possibly biggest such database in the world!</a:t>
          </a:r>
        </a:p>
      </dsp:txBody>
      <dsp:txXfrm>
        <a:off x="0" y="300807"/>
        <a:ext cx="10058399" cy="866250"/>
      </dsp:txXfrm>
    </dsp:sp>
    <dsp:sp modelId="{0CC7167A-A3D3-8C49-A37B-F9C4D186DAF0}">
      <dsp:nvSpPr>
        <dsp:cNvPr id="0" name=""/>
        <dsp:cNvSpPr/>
      </dsp:nvSpPr>
      <dsp:spPr>
        <a:xfrm>
          <a:off x="502920" y="5607"/>
          <a:ext cx="7040880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 wide-area distributed database</a:t>
          </a:r>
        </a:p>
      </dsp:txBody>
      <dsp:txXfrm>
        <a:off x="531741" y="34428"/>
        <a:ext cx="6983238" cy="532758"/>
      </dsp:txXfrm>
    </dsp:sp>
    <dsp:sp modelId="{8750FFBF-B4C3-6743-9209-7A7B73683432}">
      <dsp:nvSpPr>
        <dsp:cNvPr id="0" name=""/>
        <dsp:cNvSpPr/>
      </dsp:nvSpPr>
      <dsp:spPr>
        <a:xfrm>
          <a:off x="0" y="1570257"/>
          <a:ext cx="10058399" cy="264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0644" tIns="416560" rIns="780644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Scalability; decentralized maintenance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Robustness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Global scope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Names mean the same thing everywhere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Distributed updates/queries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Good performance </a:t>
          </a:r>
        </a:p>
      </dsp:txBody>
      <dsp:txXfrm>
        <a:off x="0" y="1570257"/>
        <a:ext cx="10058399" cy="2646000"/>
      </dsp:txXfrm>
    </dsp:sp>
    <dsp:sp modelId="{98C60BB5-B663-CE4F-B9D7-BEF84B198E9F}">
      <dsp:nvSpPr>
        <dsp:cNvPr id="0" name=""/>
        <dsp:cNvSpPr/>
      </dsp:nvSpPr>
      <dsp:spPr>
        <a:xfrm>
          <a:off x="502920" y="1275057"/>
          <a:ext cx="7040880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Goals</a:t>
          </a:r>
        </a:p>
      </dsp:txBody>
      <dsp:txXfrm>
        <a:off x="531741" y="1303878"/>
        <a:ext cx="6983238" cy="5327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E14A92-7EA9-8F4F-9E29-62F3C98D64A0}">
      <dsp:nvSpPr>
        <dsp:cNvPr id="0" name=""/>
        <dsp:cNvSpPr/>
      </dsp:nvSpPr>
      <dsp:spPr>
        <a:xfrm>
          <a:off x="0" y="152497"/>
          <a:ext cx="6479180" cy="7464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Performing all these queries takes time</a:t>
          </a:r>
        </a:p>
      </dsp:txBody>
      <dsp:txXfrm>
        <a:off x="36439" y="188936"/>
        <a:ext cx="6406302" cy="673582"/>
      </dsp:txXfrm>
    </dsp:sp>
    <dsp:sp modelId="{23EF593A-50B4-C248-AFBB-9CEA3839EDC8}">
      <dsp:nvSpPr>
        <dsp:cNvPr id="0" name=""/>
        <dsp:cNvSpPr/>
      </dsp:nvSpPr>
      <dsp:spPr>
        <a:xfrm>
          <a:off x="0" y="898957"/>
          <a:ext cx="6479180" cy="48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14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… </a:t>
          </a:r>
          <a:r>
            <a:rPr lang="en-US" sz="2000" u="sng" kern="1200" dirty="0"/>
            <a:t>before</a:t>
          </a:r>
          <a:r>
            <a:rPr lang="en-US" sz="2000" kern="1200" dirty="0"/>
            <a:t> actual communication takes place</a:t>
          </a:r>
        </a:p>
      </dsp:txBody>
      <dsp:txXfrm>
        <a:off x="0" y="898957"/>
        <a:ext cx="6479180" cy="480240"/>
      </dsp:txXfrm>
    </dsp:sp>
    <dsp:sp modelId="{BAEFD1E3-3E97-6C48-9859-521A123B70DB}">
      <dsp:nvSpPr>
        <dsp:cNvPr id="0" name=""/>
        <dsp:cNvSpPr/>
      </dsp:nvSpPr>
      <dsp:spPr>
        <a:xfrm>
          <a:off x="0" y="1379197"/>
          <a:ext cx="6479180" cy="746460"/>
        </a:xfrm>
        <a:prstGeom prst="roundRect">
          <a:avLst/>
        </a:prstGeom>
        <a:solidFill>
          <a:schemeClr val="accent2">
            <a:hueOff val="560596"/>
            <a:satOff val="-25182"/>
            <a:lumOff val="333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Caching can greatly reduce overhead</a:t>
          </a:r>
        </a:p>
      </dsp:txBody>
      <dsp:txXfrm>
        <a:off x="36439" y="1415636"/>
        <a:ext cx="6406302" cy="673582"/>
      </dsp:txXfrm>
    </dsp:sp>
    <dsp:sp modelId="{40DE7BAC-653F-3949-8888-DAF7B624D083}">
      <dsp:nvSpPr>
        <dsp:cNvPr id="0" name=""/>
        <dsp:cNvSpPr/>
      </dsp:nvSpPr>
      <dsp:spPr>
        <a:xfrm>
          <a:off x="0" y="2125657"/>
          <a:ext cx="6479180" cy="735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14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Top-level servers very rarely change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Popular sites visited often</a:t>
          </a:r>
        </a:p>
      </dsp:txBody>
      <dsp:txXfrm>
        <a:off x="0" y="2125657"/>
        <a:ext cx="6479180" cy="735367"/>
      </dsp:txXfrm>
    </dsp:sp>
    <dsp:sp modelId="{14F95403-2272-8A42-AFE5-8603F9CDB15C}">
      <dsp:nvSpPr>
        <dsp:cNvPr id="0" name=""/>
        <dsp:cNvSpPr/>
      </dsp:nvSpPr>
      <dsp:spPr>
        <a:xfrm>
          <a:off x="0" y="2861025"/>
          <a:ext cx="6479180" cy="746460"/>
        </a:xfrm>
        <a:prstGeom prst="roundRect">
          <a:avLst/>
        </a:prstGeom>
        <a:solidFill>
          <a:schemeClr val="accent2">
            <a:hueOff val="1121191"/>
            <a:satOff val="-50365"/>
            <a:lumOff val="666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How DNS caching works</a:t>
          </a:r>
        </a:p>
      </dsp:txBody>
      <dsp:txXfrm>
        <a:off x="36439" y="2897464"/>
        <a:ext cx="6406302" cy="673582"/>
      </dsp:txXfrm>
    </dsp:sp>
    <dsp:sp modelId="{A1EAE94C-F397-1F40-A483-9805726D4485}">
      <dsp:nvSpPr>
        <dsp:cNvPr id="0" name=""/>
        <dsp:cNvSpPr/>
      </dsp:nvSpPr>
      <dsp:spPr>
        <a:xfrm>
          <a:off x="0" y="3607485"/>
          <a:ext cx="6479180" cy="1470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14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All DNS servers cache responses to queries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Including negative responses (e.g., misspellings</a:t>
          </a:r>
          <a:r>
            <a:rPr lang="en-US" sz="2000" kern="1200" dirty="0"/>
            <a:t>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Responses include a time-to-live (TTL) field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Server deletes cached entry after TTL expires</a:t>
          </a:r>
        </a:p>
      </dsp:txBody>
      <dsp:txXfrm>
        <a:off x="0" y="3607485"/>
        <a:ext cx="6479180" cy="14707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8910D-1DC1-1744-90A7-C972AFB1ECE1}">
      <dsp:nvSpPr>
        <dsp:cNvPr id="0" name=""/>
        <dsp:cNvSpPr/>
      </dsp:nvSpPr>
      <dsp:spPr>
        <a:xfrm>
          <a:off x="0" y="348112"/>
          <a:ext cx="5906181" cy="8528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8385" tIns="395732" rIns="458385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Does it really help?</a:t>
          </a:r>
        </a:p>
      </dsp:txBody>
      <dsp:txXfrm>
        <a:off x="0" y="348112"/>
        <a:ext cx="5906181" cy="852862"/>
      </dsp:txXfrm>
    </dsp:sp>
    <dsp:sp modelId="{06FD6685-7090-7B45-83E1-115B7BA12E2A}">
      <dsp:nvSpPr>
        <dsp:cNvPr id="0" name=""/>
        <dsp:cNvSpPr/>
      </dsp:nvSpPr>
      <dsp:spPr>
        <a:xfrm>
          <a:off x="281178" y="67672"/>
          <a:ext cx="5622098" cy="5608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68" tIns="0" rIns="156268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Long TTL for legitimate responses</a:t>
          </a:r>
        </a:p>
      </dsp:txBody>
      <dsp:txXfrm>
        <a:off x="308558" y="95052"/>
        <a:ext cx="5567338" cy="506120"/>
      </dsp:txXfrm>
    </dsp:sp>
    <dsp:sp modelId="{4A5B88A3-4B3E-3347-A184-3E8F7BBBEFC1}">
      <dsp:nvSpPr>
        <dsp:cNvPr id="0" name=""/>
        <dsp:cNvSpPr/>
      </dsp:nvSpPr>
      <dsp:spPr>
        <a:xfrm>
          <a:off x="0" y="1584015"/>
          <a:ext cx="5906181" cy="1167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373730"/>
              <a:satOff val="-16788"/>
              <a:lumOff val="22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8385" tIns="395732" rIns="458385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32 bits of randomness, makes it harder for attacker to guess </a:t>
          </a:r>
          <a:r>
            <a:rPr lang="en-US" sz="2000" kern="1200" dirty="0" err="1"/>
            <a:t>TXID+port</a:t>
          </a:r>
          <a:endParaRPr lang="en-US" sz="2000" kern="1200" dirty="0"/>
        </a:p>
      </dsp:txBody>
      <dsp:txXfrm>
        <a:off x="0" y="1584015"/>
        <a:ext cx="5906181" cy="1167075"/>
      </dsp:txXfrm>
    </dsp:sp>
    <dsp:sp modelId="{BC498D62-DB9C-2846-8B7A-340A14BDFDBA}">
      <dsp:nvSpPr>
        <dsp:cNvPr id="0" name=""/>
        <dsp:cNvSpPr/>
      </dsp:nvSpPr>
      <dsp:spPr>
        <a:xfrm>
          <a:off x="295309" y="1303575"/>
          <a:ext cx="5514902" cy="560880"/>
        </a:xfrm>
        <a:prstGeom prst="roundRect">
          <a:avLst/>
        </a:prstGeom>
        <a:solidFill>
          <a:schemeClr val="accent2">
            <a:hueOff val="373730"/>
            <a:satOff val="-16788"/>
            <a:lumOff val="22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68" tIns="0" rIns="156268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Randomize port in addition to TXID</a:t>
          </a:r>
        </a:p>
      </dsp:txBody>
      <dsp:txXfrm>
        <a:off x="322689" y="1330955"/>
        <a:ext cx="5460142" cy="506120"/>
      </dsp:txXfrm>
    </dsp:sp>
    <dsp:sp modelId="{18999B8E-D060-B74A-A2C3-C2CCC7DCC2C4}">
      <dsp:nvSpPr>
        <dsp:cNvPr id="0" name=""/>
        <dsp:cNvSpPr/>
      </dsp:nvSpPr>
      <dsp:spPr>
        <a:xfrm>
          <a:off x="0" y="3134130"/>
          <a:ext cx="5906181" cy="1167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747461"/>
              <a:satOff val="-33577"/>
              <a:lumOff val="44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8385" tIns="395732" rIns="458385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Cryptographic authentication of host-address mappings</a:t>
          </a:r>
        </a:p>
      </dsp:txBody>
      <dsp:txXfrm>
        <a:off x="0" y="3134130"/>
        <a:ext cx="5906181" cy="1167075"/>
      </dsp:txXfrm>
    </dsp:sp>
    <dsp:sp modelId="{6EF14CBF-4E19-0B44-BD46-BDC11FD9BDF5}">
      <dsp:nvSpPr>
        <dsp:cNvPr id="0" name=""/>
        <dsp:cNvSpPr/>
      </dsp:nvSpPr>
      <dsp:spPr>
        <a:xfrm>
          <a:off x="295309" y="2853690"/>
          <a:ext cx="4134326" cy="560880"/>
        </a:xfrm>
        <a:prstGeom prst="roundRect">
          <a:avLst/>
        </a:prstGeom>
        <a:solidFill>
          <a:schemeClr val="accent2">
            <a:hueOff val="747461"/>
            <a:satOff val="-33577"/>
            <a:lumOff val="44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68" tIns="0" rIns="156268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DNSSEC</a:t>
          </a:r>
        </a:p>
      </dsp:txBody>
      <dsp:txXfrm>
        <a:off x="322689" y="2881070"/>
        <a:ext cx="4079566" cy="506120"/>
      </dsp:txXfrm>
    </dsp:sp>
    <dsp:sp modelId="{FFDF151D-CAEF-B042-9F52-795E8FE219BC}">
      <dsp:nvSpPr>
        <dsp:cNvPr id="0" name=""/>
        <dsp:cNvSpPr/>
      </dsp:nvSpPr>
      <dsp:spPr>
        <a:xfrm>
          <a:off x="0" y="4684245"/>
          <a:ext cx="5906181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121191"/>
              <a:satOff val="-50365"/>
              <a:lumOff val="666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ABC96D-3043-4C45-8910-5AF0CC3E3F1F}">
      <dsp:nvSpPr>
        <dsp:cNvPr id="0" name=""/>
        <dsp:cNvSpPr/>
      </dsp:nvSpPr>
      <dsp:spPr>
        <a:xfrm>
          <a:off x="295309" y="4403805"/>
          <a:ext cx="4134326" cy="560880"/>
        </a:xfrm>
        <a:prstGeom prst="roundRect">
          <a:avLst/>
        </a:prstGeom>
        <a:solidFill>
          <a:schemeClr val="accent2">
            <a:hueOff val="1121191"/>
            <a:satOff val="-50365"/>
            <a:lumOff val="666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68" tIns="0" rIns="156268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Encrypted DNS</a:t>
          </a:r>
        </a:p>
      </dsp:txBody>
      <dsp:txXfrm>
        <a:off x="322689" y="4431185"/>
        <a:ext cx="4079566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1:17:33.9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24575,'5'24'0,"5"7"0,9 26 0,-4-14 0,12 49 0,-2-21-1779,-9-16 1,1 3 1778,3 0 0,1 1 0,2 6 0,-2 0 0,-5-13 0,0-2-301,2 0 1,0-4 300,4 8 0,-4-12 0,1-15 0,-13-8 0,9 7 2511,6 17-2511,-7-3 1647,7-2-1647,-10-5 0,-1-16 0,1 10 0,-6-8 0,3 0 0,-3 0 0,6 8 0,0 1 0,0 1 0,-1-3 0,-4-6 0,-2-6 0,0 0 0,1-5 0,1 1 0,2-5 0,-7-5 0,3-5 0,-4-1 0,0 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1:49:20.5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5633 1 24575,'-5'20'0,"-4"-2"0,8-9 0,-3 0 0,0 1 0,3 4 0,-8-4 0,8 4 0,-7-5 0,7 1 0,-8-1 0,4 1 0,-1-1 0,-2 5 0,3-4 0,-1 4 0,-7 0 0,11 0 0,-11-3 0,8 6 0,-4-11 0,-1 12 0,0-7 0,1 7 0,-1-4 0,1 1 0,-5 3 0,3-7 0,-3 7 0,5-8 0,-1 8 0,-4-8 0,3 8 0,-2-7 0,3 3 0,0-9 0,1 3 0,-1-2 0,1 3 0,-1 0 0,-4 1 0,-9 3 0,1-2 0,-5 7 0,0-7 0,6 8 0,-6-8 0,8 3 0,-8 2 0,-2-4 0,-21 15 0,10-7 0,1-2 0,-24 19 0,31-26 0,-35 27 0,38-25 0,7-2 0,-4 4 0,-13-4 0,0 7 0,-26 6 0,11 0 0,-14 9 0,15-3 0,-12 3 0,33-19 0,-44 28 0,26-21 0,-32 17 0,14-6 0,0-6 0,-13 11 0,9-10 0,-9 7 0,13-8 0,0 8 0,0 0 0,14-10 0,-24 1 0,21-2 0,-25-3 0,0 14 0,25-16 0,-36 9 0,8 0 0,23-8 0,-9 2 0,3 0-456,-8 5 0,0-1 456,5-4 0,-4 0 0,6-1-662,2 2 0,4-3 662,-2-6 0,-1-2 0,-6 5 0,-1 0 0,6-5 0,0 0 0,9-1 0,0 0-360,-5 0 1,2 1 359,-28 16 0,33-15 0,-1-1 0,6 4 0,3-1 0,-23 2 0,7-1 0,27-3 816,8-5-816,2 3 1331,8-9-1331,0 7 808,4-7-808,1 3 0,5-4 0,-1 0 0,0 0 0,5 5 0,-3-4 0,-2 7 0,-5-7 0,0 7 0,-3-7 0,3 8 0,0-8 0,-3 3 0,-5-4 0,-5 0 0,3 0 0,-22 0 0,19 0 0,-15 0 0,20 0 0,-2 0 0,8 0 0,-18 0 0,14 0 0,-13 0 0,-23 0 0,26 0 0,-23 0 0,39 0 0,0 0 0,1 0 0,0 0 0,-1 0 0,-12 0 0,-1 0 0,-9 0 0,1 5 0,-1-3 0,1 3 0,7-1 0,7-3 0,16 4 0,3-10 0,16-4 0,-7-2 0,12-16 0,-7 3 0,10-14 0,-8 2 0,10-1 0,-10 1 0,5 0 0,-7 7 0,-1 2 0,0 8 0,-5 4 0,-1 1 0,0 9 0,-2-4 0,6 8 0,-7-7 0,3 2 0,0-3 0,6-10 0,0 4 0,4-5 0,0 2 0,-4 8 0,0-4 0,-6 4 0,-4 5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1:49:22.1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24575,'15'10'0,"30"30"0,-24-18 0,41 34 0,-37-26 0,19 4 0,-21-7 0,4-6 0,-8-6 0,-5-1 0,0-5 0,0 5 0,-4-4 0,0 4 0,-2-9 0,-7 4 0,8-8 0,-4 7 0,0-3 0,4 1 0,-8 2 0,7-7 0,-7 7 0,7-6 0,-7 6 0,8-3 0,-4 9 0,4 1 0,-3-1 0,2-4 0,-7-2 0,8-3 0,-8 5 0,3-1 0,0 1 0,1-1 0,0 1 0,0-1 0,-1-4 0,-3 4 0,7 0 0,-2 2 0,3 7 0,-4-8 0,4 4 0,-4-5 0,4 1 0,-3-14 0,-8-10 0,1 2 0,-5-4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23:24:21.9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1590 1 24575,'0'3'0,"0"12"0,0 16 0,0 7 0,0 1 0,0-13 0,0 40 0,-6-33 0,4 51 0,-4-27 0,-3 31-526,3-28 1,-1 1 525,-3-13 0,-1 2-1037,-1 45 0,-1 3 1037,-3-30 0,-1 0 0,7-2 0,1 4 0,-1-2 0,-7 13 0,-1-4 0,7-13 0,1-3 0,-5-8 0,1-4-211,-6 24 211,-27 14 0,20-26 0,-8 0 0,10-25 0,-11 15 0,6-7 0,-25 22 0,-1-14 0,-2 3 0,-10 4 0,14-5 0,6-12 123,5-12 1,-4-2-124,-33 10 0,20-7 0,-1 2 0,7-7 0,1 2 0,4 3 0,2 1 0,2-6 0,1 0 0,1 5 0,2-2 1731,-18 6-1731,13 0 237,23-22-237,17-13 0,6-1 0,1-8 756,8 8-756,-8-9 365,8 9-365,-8-8 0,4 4 0,-1-6 0,-3-12 0,4-3 0,-1-5 0,3-38 0,-1 15 0,0-13 0,-6 16 0,5 20 0,1 5 0,1 2 0,-2 14 0,-5 5 0,0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23:24:23.1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24575,'0'10'0,"4"0"0,15 7 0,-1 0 0,48 25 0,-8-6 0,4 4 0,-8-4 0,1-1-291,18 5 0,-5-5 291,-5 1 144,-18-22-144,-21-7 0,-9 2 0,-9-17 0,-2 10 0,-4-11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3:08:00.082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 11 24575,'27'-6'0,"-9"2"0,10 8 0,-9 1 0,-4 5 0,1-4 0,2 2 0,-3-2 0,5-1 0,8 4 0,-10-8 0,18 7 0,-19-6 0,7 2 0,-1 0 0,-11 2 0,11-1 0,14 12 0,-16-9 0,15 6 0,-18-5 0,3-4 0,0 1 0,6 2 0,-15-2 0,6 3 0,4-3 0,-4 7 0,9-7 0,1 15 0,18 9 0,-12-9 0,32 18 0,-32-20 0,32 15 0,-11-3 0,1-1 0,-4 0 0,16-3 0,-30-8 0,21-1 0,-40-4 0,1-3 0,-5 3 0,12 3 0,-8 7 0,17 2 0,3 17 0,20 1 0,-3 10 0,9 2 0,-12-3 0,-8-13 0,-8-5 0,2 1 0,0 1 0,2-2 0,2 8 0,1-1 0,-5-13 0,-7 1 0,-10-9 0,-8-6 0,1 0 0,1 4 0,-2-4 0,0 5 0,-8-5 0,7-1 0,-7-4 0,4 0 0,-1 0 0,1-1 0,0-3 0,0-2 0,-5 0 0,4 2 0,-4 4 0,5-1 0,4 1 0,1 4 0,7 9 0,1 7 0,14 14 0,3 2 0,13 6 0,-15-14 0,-4-8 0,-14-11 0,-5-9 0,-1 5 0,-9-6 0,4-3 0,-8 2 0,4-11 0,-5-3 0,-9-5 0,2-3 0,-12 4 0,-5-13 0,-6 9 0,-1-10 0,-4 12 0,13 2 0,-1-6 0,8 10 0,5-8 0,0 9 0,1-1 0,-6-7 0,-8 5 0,1-6 0,-6 2 0,0 7 0,7-4 0,-3 4 0,6-1 0,2-3 0,-4 4 0,-7-6 0,9 0 0,-21 0 0,21 6 0,-15 0 0,14 5 0,3 0 0,2 0 0,4 0 0,0 0 0,4-8 0,2 5 0,4-5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3:08:01.547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100 417 24575,'0'-15'0,"0"1"0,-5 4 0,4 0 0,-3 0 0,4-5 0,-4 9 0,2-7 0,-6 7 0,6-4 0,-6-4 0,7 3 0,-8-4 0,8 6 0,-8-1 0,8 0 0,-4 0 0,1 0 0,3 0 0,-8-4 0,3 3 0,1-8 0,1 8 0,-1 1 0,4 1 0,-3 4 0,4-5 0,0 0 0,0 0 0,0 0 0,0 0 0,0 0 0,0 0 0,0 0 0,0 0 0,0 0 0,0 0 0,0 1 0,0 3 0,0 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1:39:31.9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2464 29 24575,'-57'-7'0,"-1"-1"0,-9-1 0,5 6 0,1 2 0,11 1 0,-44 0 0,15 8-907,15-7 1,-2 0 906,15 8 0,3 0 0,-23-1 586,-7 9-586,24-2 299,0 5-299,-11-2 0,6 21 0,-24-16 0,7 20 0,8-25 0,18 4 0,-1 0 0,-3-6 0,-13 9 928,13-5-928,-11 5 0,25-5 0,-10 7 0,21-19 0,-5 14 0,13-15 0,-6 13 0,12-14 0,-3 11 0,7-15 0,-7 15 0,7-11 0,-3 4 0,5-2 0,-1-7 0,-4 8 0,4-4 0,-8 4 0,3 1 0,-5-1 0,1 1 0,4-1 0,2-4 0,3 4 0,0-4 0,1 0 0,-1 4 0,5-4 0,-8 4 0,7 5 0,-13 1 0,9 4 0,-8 0 0,3-4 0,0 3 0,1-8 0,4 4 0,1-9 0,-1 8 0,1-7 0,-1 8 0,5-5 0,-4 1 0,4-1 0,-5-4 0,5 4 0,-4-4 0,4 0 0,-5 3 0,1-2 0,3 3 0,-2-4 0,3 4 0,-1-4 0,-2 0 0,7 4 0,-8-4 0,4 0 0,-1 3 0,2-11 0,8-2 0,-3-18 0,9-5 0,-9-9 0,5 1 0,-6 7 0,7-20 0,4-11 0,-1 3 0,-2 0 0,-8 35 0,0 3 0,4 13 0,-2-7 0,2 12 0,-4-3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1:39:33.0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24575,'19'0'0,"49"9"0,-29-6 0,39 12 0,-13-5 0,20-3 0,3 10 0,8-8 0,-43 0 0,-2 4 0,-23-11 0,-1 7 0,-12-8 0,-6 3 0,-5-4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2:43.8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1292 0 24575,'-15'0'0,"1"0"0,5 0 0,-1 0 0,5 4 0,-8-3 0,11 8 0,-15-4 0,6 0 0,-4 0 0,-3-1 0,7-3 0,-3 3 0,5 0 0,-5-3 0,8 8 0,-11-8 0,10 7 0,-11-3 0,3 5 0,-4-1 0,0-4 0,-1 4 0,6-4 0,0 4 0,0-3 0,3 2 0,-15-7 0,10 12 0,-11-11 0,7 11 0,-6-7 0,5 4 0,-6 0 0,7 0 0,1-1 0,-8 7 0,6-5 0,-6 9 0,8-9 0,0 3 0,0-5 0,-5 5 0,4 0 0,1 1 0,1-1 0,7-5 0,-7 1 0,7-1 0,-7 5 0,3 1 0,0 4 0,-3-5 0,-11 18 0,7-13 0,-7 14 0,15-18 0,4-2 0,5-3 0,-4-1 0,0 5 0,2 1 0,-6 4 0,8 0 0,-5 0 0,1 0 0,-5 0 0,8-5 0,-11 4 0,10-3 0,-7 4 0,4 8 0,-11 10 0,6 1 0,-6-1 0,11-14 0,-1 2 0,1-12 0,4 8 0,1-11 0,1-1 0,3 1 0,-8 3 0,8 2 0,-3 4 0,4 0 0,0-4 0,-4 3 0,-1 5 0,-5-2 0,5 7 0,-4-9 0,8 0 0,-3 7 0,-2 3 0,5 7 0,-10 1 0,10-9 0,-5-1 0,6-8 0,0 0 0,0-4 0,0 3 0,0-4 0,0 5 0,0 8 0,0 2 0,0 7 0,0 0 0,5-7 0,0-2 0,0-13 0,-1 4 0,2 5 0,-1-7 0,1 10 0,3-11 0,1 20 0,2-4 0,3 6 0,-4-11 0,-2-6 0,8 6 0,-5 3 0,11 7 0,-7-7 0,2 5 0,1-13 0,-1 13 0,4-5 0,0-5 0,1 10 0,-3-18 0,9 13 0,6 5 0,-9-18 0,20 30 0,-20-30 0,9 18 0,-1-11 0,2 11 0,29 0 0,-27-3 0,37 3 0,-47-21 0,22 14 0,-13-13 0,-9-2 0,-5-7 0,-14-1 0,-1-3 0,-2 3 0,-1 1 0,8 0 0,5 6 0,10 5 0,1-4 0,33 17 0,2-2 0,21 10 0,-3-9 0,-29-5 0,-10-10 0,-21-7 0,-12-10 0,-10-3 0,-6-6 0,-3-1 0,-1-1 0,-10-21 0,7 13 0,-7-12 0,10 20 0,5 1 0,-4 4 0,8 1 0,-3-1 0,0 5 0,3-4 0,-8 4 0,8-5 0,-7 1 0,2-5 0,-3-1 0,-1-4 0,1 0 0,-1-1 0,0 5 0,1 2 0,3 3 0,-2 5 0,3-4 0,-5 0 0,-4 2 0,8-1 0,-3 8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2:45.7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553 19 24575,'-9'-5'0,"-1"1"0,5 0 0,-4 3 0,4-4 0,-9 5 0,-1 4 0,-4 2 0,0 3 0,0-4 0,0 4 0,4-8 0,-4 3 0,-3 7 0,-7-9 0,-7 15 0,7-12 0,6 2 0,9-3 0,9 0 0,-3-3 0,2 3 0,-3 0 0,-1-3 0,0 8 0,1-8 0,-1 3 0,5 0 0,-4-3 0,4 3 0,-5-4 0,-3 5 0,-2 0 0,-12 0 0,6 4 0,-6-8 0,12 3 0,10-9 0,1 0 0,13-4 0,-8 3 0,3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1:17:35.8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294 1 24575,'-8'15'0,"-3"3"0,-10 4 0,1-1 0,-1 6 0,1-8 0,1 0 0,0 4 0,4-11 0,1 9 0,5-15 0,-1 12 0,0-3 0,1-1 0,-1 4 0,5-7 0,-4 3 0,8-5 0,-7-4 0,7 4 0,-4-4 0,1 0 0,3 4 0,-7-8 0,6 7 0,-2-3 0,0 5 0,3-1 0,-8-4 0,8 4 0,-7-8 0,2 7 0,5-11 0,2 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7:32:49.1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24575,'23'9'0,"5"-2"0,-7 3 0,4-1 0,-10-3 0,0 3 0,-2-4 0,-3 0 0,-5-1 0,3-3 0,-2 3 0,-1 0 0,3-3 0,-2 12 0,3-11 0,0 11 0,1-12 0,-1 7 0,1-7 0,-1 8 0,1-8 0,-1 7 0,0-3 0,1 5 0,4-5 0,-8 3 0,7-7 0,-8 4 0,4-1 0,1-3 0,8 11 0,-3-5 0,9 2 0,-10 0 0,4-8 0,-11 7 0,5-7 0,-6 3 0,3-4 0,0 4 0,1 2 0,-1 3 0,1-4 0,-1 4 0,1-8 0,-5 7 0,3-7 0,-3 3 0,1 1 0,-2 0 0,-4 4 0,0 5 0,0-3 0,0 6 0,-4-2 0,3 0 0,-4-1 0,1-1 0,3 2 0,-3 4 0,-1 0 0,4-4 0,-7-1 0,7-1 0,-4-2 0,1 2 0,3-3 0,-7-1 0,2 9 0,-3-2 0,3 3 0,2-5 0,0-5 0,3 1 0,-3-1 0,4 0 0,-5 1 0,4 4 0,-3-4 0,4 4 0,0-5 0,-4-4 0,3 4 0,-4-4 0,5 4 0,-4-3 0,3 2 0,-3-7 0,4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1:17:36.8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 24575,'10'-6'0,"-1"2"0,1 4 0,-1 0 0,5 0 0,0 4 0,1-3 0,11 9 0,-2-3 0,12 5 0,29 12 0,-30-14 0,27 13 0,-33-11 0,0-4 0,-7 7 0,-8-14 0,-5 3 0,-4 0 0,4-3 0,-4 3 0,0-4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1:20:31.205"/>
    </inkml:context>
    <inkml:brush xml:id="br0">
      <inkml:brushProperty name="width" value="0.5" units="cm"/>
      <inkml:brushProperty name="height" value="1" units="cm"/>
      <inkml:brushProperty name="color" value="#FFFD78"/>
      <inkml:brushProperty name="tip" value="rectangle"/>
      <inkml:brushProperty name="rasterOp" value="maskPen"/>
    </inkml:brush>
  </inkml:definitions>
  <inkml:trace contextRef="#ctx0" brushRef="#br0">1 152 16383,'52'4'0,"1"-1"0,0-1 0,0 1 0,42 8 0,-2-9 0,-17 3 0,3 0 0,-19-4 0,0-2 0,11 1 0,2 0 0,1 0 0,-2 0 0,-3 0 0,-3 0 0,-6 0 0,-2 0 0,-2 0 0,-2 0 0,31 0 0,-26 0 0,2 0 0,-44 0 0,10 0 0,4-4 0,-13 3 0,21-3 0,-22 4 0,11 0 0,15 0 0,-18 0 0,25 0 0,-29 0 0,6 0 0,0 0 0,-6 0 0,15-5 0,-11 4 0,4-3 0,2 4 0,-2 0 0,1 0 0,4 0 0,8 0 0,26 0 0,17 0 0,14-9 0,0-2 0,-14-7 0,11-2 0,-11 10 0,-14 2 0,-7 8 0,-13 0 0,-19 0 0,30 0 0,-30 0 0,18 0 0,-13 5 0,13-4 0,-10 10 0,10-10 0,-14 5 0,0-6 0,-7 0 0,-2-5 0,29 4 0,-5-3 0,6 4 0,19 0 0,-53 0 0,53 8 0,-16-7 0,12 7 0,-5-8 0,-17 0 0,-21 0 0,5 0 0,-13 0 0,18 0 0,-17 0 0,5 0 0,7 4 0,-8-3 0,33 3 0,-6 4 0,1-6 0,-4 5 0,-13-7 0,13 0 0,4 0 0,-8 0 0,16-7 0,-30 5 0,32-6 0,-24 8 0,24 0 0,18 0 0,-8 0 0,22 0 0,-50 0 0,16 0 0,-16 0 0,8 0 0,-4 0 0,-14 6 0,1-5 0,0 4 0,-8-5 0,-2 0 0,0 0 0,1 0 0,1 0 0,5 0 0,-5 0 0,21 0 0,-10 0 0,24 0 0,4 9 0,3 1 0,-4-5 0,4 0 0,24 3 0,-29-8 0,-5 0 0,-1 0 0,3 0 0,-31 0 0,18 0 0,-14 0 0,-7 0 0,5 0 0,-5 0 0,-5 0 0,10 0 0,-10 0 0,4 0 0,8 0 0,-15 0 0,6 0 0,5 0 0,-14-4 0,21 3 0,-22-4 0,10 5 0,8-4 0,-16 3 0,23-3 0,-25 4 0,17 0 0,-5 0 0,-1 0 0,7 0 0,-7 5 0,9-4 0,-1 5 0,0-6 0,0 0 0,-7 0 0,5 0 0,-5-6 0,7 5 0,0-10 0,-7 10 0,5-5 0,-13 2 0,6 3 0,8-8 0,-12 8 0,20-8 0,-14 2 0,-1-4 0,-1 0 0,0 0 0,-6 1 0,5 0 0,14 4 0,-16 2 0,15 4 0,-12 0 0,-11 0 0,18 0 0,-6 0 0,10 5 0,-6-3 0,3 3 0,-7 0 0,9-3 0,-9 7 0,7-8 0,-7 4 0,22 2 0,-10-5 0,10 11 0,1-4 0,2-2 0,29 0 0,-32-7 0,26 0 0,-30 0 0,8 0 0,10-7 0,-25 5 0,0-6 0,8 8 0,-5 0 0,11 0 0,-2 0 0,-15 0 0,-7 0 0,-3 0 0,2-4 0,-7 3 0,32-3 0,-20 4 0,22 0 0,-31 0 0,23 0 0,-19 0 0,36 0 0,4 0 0,-11 0 0,21-8 0,-38 6 0,10-11 0,0 12 0,4-12 0,14 11 0,-15-11 0,12 12 0,-26-10 0,26 9 0,-26-8 0,12 8 0,-15-3 0,0 5 0,0-6 0,1 5 0,-1-10 0,0 10 0,0-5 0,1 6 0,-1 0 0,-7 0 0,5 6 0,9 3 0,10-2 0,1 6 0,10-12 0,-24 4 0,24 3 0,-10-6 0,0 6 0,3 0 0,22-6 0,-10 2 0,2 1 0,-19 0 0,-2 0 0,1-4 0,1 0 0,4 4 0,-3 0 0,18-5 0,-3 0 0,-4 0 0,-10 0 0,13 0 0,-13 0 0,26 0 0,-22 0 0,12 0 0,-6 7 0,-24-5 0,2 6 0,-7-8 0,-7 5 0,1-4 0,5 5 0,9-6 0,-3 5 0,24-4 0,-24 5 0,10-6 0,-14 0 0,0 0 0,-7 0 0,5 0 0,-13 0 0,6 0 0,1 0 0,-7 0 0,10 0 0,-7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1:20:36.377"/>
    </inkml:context>
    <inkml:brush xml:id="br0">
      <inkml:brushProperty name="width" value="0.5" units="cm"/>
      <inkml:brushProperty name="height" value="1" units="cm"/>
      <inkml:brushProperty name="color" value="#FFFD78"/>
      <inkml:brushProperty name="tip" value="rectangle"/>
      <inkml:brushProperty name="rasterOp" value="maskPen"/>
    </inkml:brush>
  </inkml:definitions>
  <inkml:trace contextRef="#ctx0" brushRef="#br0">0 1 16383,'88'16'0,"-10"-7"0,-28 4 0,18-11 0,3 13 0,11-13 0,-15 6 0,-21-8 0,17 0 0,-3 0 0,14 5 0,7 1 0,-23-5 0,1 1 0,35 9 0,-5-1 0,-14-8 0,-22 3 0,0 0 0,18-5 0,14 0 0,-22 1 0,-2-2 0,3-4 0,-11 0 0,0 1 0,15-4 0,-23 1 0,16 7 0,-44-5 0,9 0 0,2-9 0,-7 8 0,6-7 0,5 12 0,12-11 0,42 10 0,-11-5 0,20 7 0,-13 0 0,-11 0 0,25 0 0,-39 0 0,35 8 0,-21-5 0,14 13 0,11-14 0,-11 5 0,0 1 0,-17-6 0,10 5 0,-35-7 0,21 0 0,-14-7 0,4 5 0,14-6 0,-1 8 0,-13 0 0,-4 0 0,1 0 0,2 0 0,15 0 0,14 0 0,-11 0 0,10 0 0,-13 0 0,0 0 0,-1 0 0,1 0 0,0 0 0,-15 0 0,16 0 0,-28 0 0,13 0 0,-18 0 0,15 0 0,-12 0 0,25 0 0,-10 0 0,14 0 0,13 0 0,-9 0 0,9 0 0,-13 0 0,0 0 0,-15-5 0,-10 3 0,-12-7 0,-15 3 0,18 1 0,-16 1 0,14 4 0,-5 5 0,15 4 0,-2-2 0,38 18 0,-7-12 0,0 7 0,-18-10 0,0-2 0,36 4 0,-32-6 0,2 0 0,5 5 0,-1-2 0,-4-8 0,-2 0 0,-4 4 0,-3 0 0,31-5 0,-16 0 0,-12 0 0,1 0 0,-4 0 0,-25 0 0,8 0 0,-16 0 0,17 0 0,-5 0 0,37 0 0,-22 0 0,36 0 0,-26 0 0,-1 0 0,-2 0 0,-23 0 0,-1 0 0,-4 0 0,1 0 0,5 0 0,-1 0 0,-4 0 0,4-5 0,8 4 0,-1-3 0,10 4 0,-17 0 0,-1 0 0,0 0 0,-1-4 0,2-1 0,0-5 0,3-1 0,3 6 0,7-1 0,9 6 0,-10 0 0,24 0 0,-36 0 0,19 0 0,5-9 0,-9 2 0,14-3 0,-23-1 0,-5 9 0,7-3 0,-7 1 0,5 3 0,-13-8 0,6 8 0,0-9 0,1 9 0,1-9 0,-3 9 0,15-11 0,-16 10 0,23-5 0,-27 7 0,13 0 0,-13 0 0,13 5 0,-13-3 0,14 3 0,-10-5 0,3 0 0,3 0 0,-3 0 0,8 0 0,-7 0 0,-2 0 0,0-4 0,-6 3 0,11-8 0,-4 8 0,-6 1 0,12 1 0,-17 7 0,18-1 0,-6-2 0,7 1 0,1-6 0,13 0 0,3 0 0,1 0 0,-4 0 0,-13 5 0,-1-4 0,0 5 0,0-1 0,43-4 0,-19 5 0,22-6 0,-32 0 0,-14 0 0,14 0 0,-10 0 0,3 0 0,-9 0 0,-13 0 0,13 0 0,-5 0 0,0 0 0,5 0 0,-5 5 0,21 4 0,4-2 0,27 9 0,-10-13 0,25 14 0,-39-15 0,-5 3 0,2-1 0,21-4 0,-13 0 0,3 0 0,23 0 0,-32 0 0,-2 0 0,17 0 0,-4 0 0,-2 0 0,-26 0 0,11 0 0,-13 0 0,-1 0 0,-3 0 0,-5 0 0,-1 0 0,-3 0 0,8 0 0,1 5 0,3-3 0,-11 3 0,8-5 0,-9 0 0,13 5 0,-1-3 0,0 3 0,-7-5 0,-3 0 0,-2 0 0,0 0 0,30 0 0,-27 0 0,28 0 0,-38 0 0,17 0 0,3 0 0,-6 0 0,12 0 0,-14 0 0,7 0 0,0 0 0,-7 0 0,5 0 0,-13 0 0,6 0 0,-1 0 0,3 0 0,-5 0 0,24 8 0,-20-7 0,22 12 0,-14-11 0,0 8 0,1-8 0,-1 3 0,-8-5 0,-1 0 0,-4-4 0,2 3 0,3-8 0,8 8 0,-14-3 0,16 4 0,-22 0 0,15 0 0,-7 0 0,5 0 0,-5-4 0,4 3 0,0-4 0,5 5 0,4 0 0,13 0 0,-10 0 0,10 0 0,-21 0 0,5 0 0,-17 0 0,44 0 0,-37 0 0,38 0 0,-33 6 0,7-5 0,14 4 0,4-5 0,13 8 0,1-6 0,0 5 0,-14-7 0,10 0 0,-11 0 0,1 0 0,10 0 0,-24 0 0,24 0 0,-24 0 0,24 0 0,-10 8 0,14-6 0,-15 10 0,-3-10 0,3 9 0,-13-10 0,5 4 0,3-5 0,-16 0 0,19 0 0,-1 0 0,3 0 0,1 0 0,10 0 0,6 0 0,-12 0 0,22 0 0,-40 0 0,10 0 0,-14 0 0,-7-4 0,-2 3 0,-1-9 0,-5 9 0,10-5 0,-2 6 0,4 0 0,4 0 0,-8 5 0,-3-4 0,2 3 0,-7-4 0,10 0 0,-6 0 0,3 0 0,4 0 0,-7 0 0,2 0 0,0 0 0,-6-9 0,15 7 0,-15-6 0,19 8 0,-18 0 0,9-5 0,-8-4 0,-3-2 0,11 2 0,-9 4 0,9 5 0,-7 0 0,1 0 0,2-4 0,1 11 0,2-9 0,-6 11 0,2-5 0,-6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1:30:25.49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1133 24575,'11'-10'0,"1"5"0,-11-4 0,8 4 0,-4-5 0,9-4 0,1 0 0,-1-1 0,7-11 0,-4 1 0,5-3 0,17-26 0,15-12-714,-19 30 0,1-2 714,-1-1 0,0 1 0,29-17 0,-14 4 0,-5 12 0,-3 3 0,-13 14 0,5-2 0,-13 8 1428,6 0-1428,-8 2 0,0 4 0,0-8 0,-4 7 0,3-3 0,-8 4 0,4 1 0,-4-5 0,-1 3 0,5-7 0,0 3 0,5-4 0,0 4 0,0 1 0,-4 5 0,3-1 0,-7 1 0,7-1 0,-4 0 0,5 1 0,0-1 0,-4 1 0,-1-1 0,-5 0 0,1 1 0,-1 3 0,-4-2 0,4 7 0,-4-8 0,4 8 0,-3-7 0,2 7 0,-7-8 0,8 4 0,-8-5 0,7 5 0,-7-4 0,7 8 0,-7-7 0,-1 2 0,-5-3 0,-9-1 0,-1 5 0,-4 1 0,-8 4 0,-2-6 0,1 5 0,-21-12 0,-11 11 0,-25-6 0,-1 8 0,26 0 0,12 0 0,31 0 0,-5 0 0,13 0 0,-1 0 0,1 5 0,-5-4 0,3 3 0,-3-4 0,5 0 0,-5 0 0,3 0 0,2 0 0,4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1:30:26.91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24575,'10'10'0,"3"-1"0,-12 1 0,3 3 0,-4-2 0,0 7 0,0-8 0,4 8 0,-2-7 0,2 2 0,-4-3 0,0 3 0,0-2 0,4 3 0,-3-1 0,3 2 0,-4 4 0,0-4 0,0 3 0,4-3 0,-3-1 0,4 4 0,-5-7 0,0 3 0,0-5 0,0 5 0,0-4 0,0 4 0,0-5 0,0 5 0,0-4 0,0 4 0,0-4 0,0 3 0,0-2 0,0 7 0,0-4 0,0 1 0,0-1 0,0-5 0,0 1 0,-5-1 0,4-4 0,-3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1:30:35.13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1133 24575,'11'-10'0,"1"5"0,-11-4 0,8 4 0,-4-5 0,9-4 0,1 0 0,-1-1 0,7-11 0,-4 1 0,5-3 0,17-26 0,15-12-714,-19 30 0,1-2 714,-1-1 0,0 1 0,29-17 0,-14 4 0,-5 12 0,-3 3 0,-13 14 0,5-2 0,-13 8 1428,6 0-1428,-8 2 0,0 4 0,0-8 0,-4 7 0,3-3 0,-8 4 0,4 1 0,-4-5 0,-1 3 0,5-7 0,0 3 0,5-4 0,0 4 0,0 1 0,-4 5 0,3-1 0,-7 1 0,7-1 0,-4 0 0,5 1 0,0-1 0,-4 1 0,-1-1 0,-5 0 0,1 1 0,-1 3 0,-4-2 0,4 7 0,-4-8 0,4 8 0,-3-7 0,2 7 0,-7-8 0,8 4 0,-8-5 0,7 5 0,-7-4 0,7 8 0,-7-7 0,-1 2 0,-5-3 0,-9-1 0,-1 5 0,-4 1 0,-8 4 0,-2-6 0,1 5 0,-21-12 0,-11 11 0,-25-6 0,-1 8 0,26 0 0,12 0 0,31 0 0,-5 0 0,13 0 0,-1 0 0,1 5 0,-5-4 0,3 3 0,-3-4 0,5 0 0,-5 0 0,3 0 0,2 0 0,4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01:30:35.13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24575,'10'10'0,"3"-1"0,-12 1 0,3 3 0,-4-2 0,0 7 0,0-8 0,4 8 0,-2-7 0,2 2 0,-4-3 0,0 3 0,0-2 0,4 3 0,-3-1 0,3 2 0,-4 4 0,0-4 0,0 3 0,4-3 0,-3-1 0,4 4 0,-5-7 0,0 3 0,0-5 0,0 5 0,0-4 0,0 4 0,0-5 0,0 5 0,0-4 0,0 4 0,0-4 0,0 3 0,0-2 0,0 7 0,0-4 0,0 1 0,0-1 0,0-5 0,0 1 0,-5-1 0,4-4 0,-3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B7250E-0EEC-3342-BAA1-2161A6B2A476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79F8A5-8FD6-EA4C-8C10-4D7FB5642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469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>
            <a:extLst>
              <a:ext uri="{FF2B5EF4-FFF2-40B4-BE49-F238E27FC236}">
                <a16:creationId xmlns:a16="http://schemas.microsoft.com/office/drawing/2014/main" id="{55271D34-6742-9F4A-8F99-A2E1A313A6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1638" y="696913"/>
            <a:ext cx="6184900" cy="3479800"/>
          </a:xfrm>
          <a:ln/>
        </p:spPr>
      </p:sp>
      <p:sp>
        <p:nvSpPr>
          <p:cNvPr id="35842" name="Notes Placeholder 2">
            <a:extLst>
              <a:ext uri="{FF2B5EF4-FFF2-40B4-BE49-F238E27FC236}">
                <a16:creationId xmlns:a16="http://schemas.microsoft.com/office/drawing/2014/main" id="{6C49E8F1-7809-7547-8C99-C8480D8C7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b="1">
              <a:ea typeface="ＭＳ Ｐゴシック" panose="020B0600070205080204" pitchFamily="34" charset="-12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6D3F9-562B-8B48-B118-28A3352F80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8688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CD4A4D69-ED4E-8848-A320-A556241D730C}" type="slidenum">
              <a:rPr lang="en-US" altLang="en-US" sz="120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19</a:t>
            </a:fld>
            <a:endParaRPr lang="en-US" altLang="en-US" sz="12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973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>
            <a:extLst>
              <a:ext uri="{FF2B5EF4-FFF2-40B4-BE49-F238E27FC236}">
                <a16:creationId xmlns:a16="http://schemas.microsoft.com/office/drawing/2014/main" id="{28D2AED0-5D4E-2744-BFC2-08507BF883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1638" y="696913"/>
            <a:ext cx="6184900" cy="3479800"/>
          </a:xfrm>
          <a:ln/>
        </p:spPr>
      </p:sp>
      <p:sp>
        <p:nvSpPr>
          <p:cNvPr id="37890" name="Notes Placeholder 2">
            <a:extLst>
              <a:ext uri="{FF2B5EF4-FFF2-40B4-BE49-F238E27FC236}">
                <a16:creationId xmlns:a16="http://schemas.microsoft.com/office/drawing/2014/main" id="{7014323C-64DE-9948-A0EE-9DD6FDB79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0ADE7-04EF-D248-9B67-B9FD790176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8688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7A747700-8716-0842-AA2E-8E94692F9C12}" type="slidenum">
              <a:rPr lang="en-US" altLang="en-US" sz="120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20</a:t>
            </a:fld>
            <a:endParaRPr lang="en-US" altLang="en-US" sz="12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817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>
            <a:extLst>
              <a:ext uri="{FF2B5EF4-FFF2-40B4-BE49-F238E27FC236}">
                <a16:creationId xmlns:a16="http://schemas.microsoft.com/office/drawing/2014/main" id="{C735203F-C849-104F-82CE-2F7A38172C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1638" y="696913"/>
            <a:ext cx="6184900" cy="3479800"/>
          </a:xfrm>
          <a:ln/>
        </p:spPr>
      </p:sp>
      <p:sp>
        <p:nvSpPr>
          <p:cNvPr id="39938" name="Notes Placeholder 2">
            <a:extLst>
              <a:ext uri="{FF2B5EF4-FFF2-40B4-BE49-F238E27FC236}">
                <a16:creationId xmlns:a16="http://schemas.microsoft.com/office/drawing/2014/main" id="{57815F94-B4B2-2349-8339-044A89AED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20C13-787D-2046-8487-7471689B8F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28688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6EC831A7-0056-1247-B3DF-FD844D56E90F}" type="slidenum">
              <a:rPr lang="en-US" altLang="en-US" sz="120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21</a:t>
            </a:fld>
            <a:endParaRPr lang="en-US" altLang="en-US" sz="12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385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>
            <a:extLst>
              <a:ext uri="{FF2B5EF4-FFF2-40B4-BE49-F238E27FC236}">
                <a16:creationId xmlns:a16="http://schemas.microsoft.com/office/drawing/2014/main" id="{CAE568FD-F215-1141-BF98-15AAF13228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15E57F94-A2A2-7143-B33A-4D693AA78ED6}" type="slidenum">
              <a:rPr lang="en-US" altLang="en-US" sz="130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22</a:t>
            </a:fld>
            <a:endParaRPr lang="en-US" altLang="en-US" sz="13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1F781DC8-5716-6C46-97DA-51B1E4800F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1638" y="696913"/>
            <a:ext cx="6184900" cy="3479800"/>
          </a:xfrm>
          <a:ln/>
        </p:spPr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25851A65-3B79-0B41-B170-96BE467CC0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3932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10/18/21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704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10/18/21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4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10/18/21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09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04800"/>
            <a:ext cx="103632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17600" y="1524000"/>
            <a:ext cx="52324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3200" y="1524000"/>
            <a:ext cx="52324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8">
            <a:extLst>
              <a:ext uri="{FF2B5EF4-FFF2-40B4-BE49-F238E27FC236}">
                <a16:creationId xmlns:a16="http://schemas.microsoft.com/office/drawing/2014/main" id="{C22AB2A3-46B5-DE4E-8836-12687DADED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C7DDDEE-CAE0-A24B-A15C-825B383A33DC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57526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Only, Black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78756"/>
            <a:ext cx="11684000" cy="6298245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  <a:lvl2pPr marL="457200" indent="0" algn="ctr">
              <a:buNone/>
              <a:defRPr sz="2600">
                <a:solidFill>
                  <a:schemeClr val="bg1"/>
                </a:solidFill>
              </a:defRPr>
            </a:lvl2pPr>
            <a:lvl3pPr marL="914400" indent="0" algn="ctr">
              <a:buNone/>
              <a:defRPr sz="2600">
                <a:solidFill>
                  <a:schemeClr val="bg1"/>
                </a:solidFill>
              </a:defRPr>
            </a:lvl3pPr>
            <a:lvl4pPr marL="1371600" indent="0" algn="ctr">
              <a:buNone/>
              <a:defRPr sz="2600">
                <a:solidFill>
                  <a:schemeClr val="bg1"/>
                </a:solidFill>
              </a:defRPr>
            </a:lvl4pPr>
            <a:lvl5pPr marL="1828800" indent="0" algn="ctr">
              <a:buNone/>
              <a:defRPr sz="2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F0DBF-19B1-5044-9F66-1BA3C40BE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ea typeface="ＭＳ Ｐゴシック" panose="020B0600070205080204" pitchFamily="34" charset="-128"/>
              </a:defRPr>
            </a:lvl1pPr>
          </a:lstStyle>
          <a:p>
            <a:fld id="{6C0C67DB-F287-BB4C-A38B-B72004085C2A}" type="datetime1">
              <a:rPr lang="en-US" altLang="en-US"/>
              <a:pPr/>
              <a:t>10/18/21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133CE-BC81-924C-BD34-BB7D3139E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9EA10-2592-9F4F-9D4C-759651626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1ADE39-D651-6343-8602-9954F9289C3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10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10/18/21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64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10/18/21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078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10/18/21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81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10/18/21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312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10/18/21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22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10/18/21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67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10/18/21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10/18/21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8301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10/18/21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3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b="1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customXml" Target="../ink/ink9.xml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8.xml"/><Relationship Id="rId5" Type="http://schemas.openxmlformats.org/officeDocument/2006/relationships/image" Target="../media/image16.png"/><Relationship Id="rId4" Type="http://schemas.openxmlformats.org/officeDocument/2006/relationships/customXml" Target="../ink/ink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19.emf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9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customXml" Target="../ink/ink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6.svg"/><Relationship Id="rId7" Type="http://schemas.openxmlformats.org/officeDocument/2006/relationships/customXml" Target="../ink/ink15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customXml" Target="../ink/ink14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customXml" Target="../ink/ink17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diagramLayout" Target="../diagrams/layout5.xml"/><Relationship Id="rId7" Type="http://schemas.openxmlformats.org/officeDocument/2006/relationships/customXml" Target="../ink/ink18.xml"/><Relationship Id="rId12" Type="http://schemas.openxmlformats.org/officeDocument/2006/relationships/image" Target="../media/image36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openxmlformats.org/officeDocument/2006/relationships/customXml" Target="../ink/ink20.xml"/><Relationship Id="rId5" Type="http://schemas.openxmlformats.org/officeDocument/2006/relationships/diagramColors" Target="../diagrams/colors5.xml"/><Relationship Id="rId10" Type="http://schemas.openxmlformats.org/officeDocument/2006/relationships/image" Target="../media/image33.png"/><Relationship Id="rId4" Type="http://schemas.openxmlformats.org/officeDocument/2006/relationships/diagramQuickStyle" Target="../diagrams/quickStyle5.xml"/><Relationship Id="rId9" Type="http://schemas.openxmlformats.org/officeDocument/2006/relationships/customXml" Target="../ink/ink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3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customXml" Target="../ink/ink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12.png"/><Relationship Id="rId5" Type="http://schemas.openxmlformats.org/officeDocument/2006/relationships/customXml" Target="../ink/ink2.xml"/><Relationship Id="rId10" Type="http://schemas.openxmlformats.org/officeDocument/2006/relationships/customXml" Target="../ink/ink4.xml"/><Relationship Id="rId4" Type="http://schemas.openxmlformats.org/officeDocument/2006/relationships/image" Target="../media/image80.png"/><Relationship Id="rId9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27A9C548-0579-4864-92A3-093842E89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A sign on a building&#10;&#10;Description automatically generated with low confidence">
            <a:extLst>
              <a:ext uri="{FF2B5EF4-FFF2-40B4-BE49-F238E27FC236}">
                <a16:creationId xmlns:a16="http://schemas.microsoft.com/office/drawing/2014/main" id="{6C9D753D-6674-9A45-878E-4E639383C4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r="980"/>
          <a:stretch/>
        </p:blipFill>
        <p:spPr bwMode="auto">
          <a:xfrm>
            <a:off x="20" y="10"/>
            <a:ext cx="6756848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57525A5F-CDD4-4EB3-9187-2A0E9EA15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1973" y="643464"/>
            <a:ext cx="4143830" cy="5566305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08F5B423-DA6A-4E80-B3CA-549A442C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7364" y="806860"/>
            <a:ext cx="3813048" cy="5239512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C81EC1-E2C4-BE41-B86A-1C257788F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7225" y="1559768"/>
            <a:ext cx="2978281" cy="3135379"/>
          </a:xfrm>
        </p:spPr>
        <p:txBody>
          <a:bodyPr>
            <a:normAutofit/>
          </a:bodyPr>
          <a:lstStyle/>
          <a:p>
            <a:r>
              <a:rPr lang="en-US" sz="5400" dirty="0"/>
              <a:t>DNS Security</a:t>
            </a:r>
            <a:br>
              <a:rPr lang="en-US" sz="4400" dirty="0"/>
            </a:br>
            <a:br>
              <a:rPr lang="en-US" sz="4400" dirty="0"/>
            </a:br>
            <a:r>
              <a:rPr lang="en-US" sz="2800" dirty="0"/>
              <a:t>Vitaly Shmatikov</a:t>
            </a:r>
            <a:endParaRPr lang="en-US" sz="4400" dirty="0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738170B5-3ECC-493B-85FA-6905971AD1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03768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F8DD37B8-B6EA-49DC-90EF-F4E359454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8068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500F7FF8-41E5-4585-AFDC-54EA8B275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09708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BAE2A71D-F8BA-4E4F-88A8-1F5FD5DF1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8068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089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>
            <a:extLst>
              <a:ext uri="{FF2B5EF4-FFF2-40B4-BE49-F238E27FC236}">
                <a16:creationId xmlns:a16="http://schemas.microsoft.com/office/drawing/2014/main" id="{1E7036FA-40E6-4948-B45D-2C4D73DCE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DNS Structure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5602" name="Content Placeholder 2">
            <a:extLst>
              <a:ext uri="{FF2B5EF4-FFF2-40B4-BE49-F238E27FC236}">
                <a16:creationId xmlns:a16="http://schemas.microsoft.com/office/drawing/2014/main" id="{3CD81889-DD77-BB49-9148-2047D48F5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252710"/>
          </a:xfrm>
        </p:spPr>
        <p:txBody>
          <a:bodyPr>
            <a:noAutofit/>
          </a:bodyPr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Hierarchical name space divided into contiguous sections called </a:t>
            </a:r>
            <a:r>
              <a:rPr lang="en-US" altLang="en-US" sz="2400" dirty="0">
                <a:solidFill>
                  <a:srgbClr val="660066"/>
                </a:solidFill>
                <a:ea typeface="ＭＳ Ｐゴシック" panose="020B0600070205080204" pitchFamily="34" charset="-128"/>
              </a:rPr>
              <a:t>zones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Zones are distributed over a collection of DNS servers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Hierarchy of DNS servers</a:t>
            </a:r>
          </a:p>
          <a:p>
            <a:pPr lvl="1"/>
            <a:r>
              <a:rPr lang="en-US" altLang="en-US" sz="2000" dirty="0">
                <a:solidFill>
                  <a:srgbClr val="660066"/>
                </a:solidFill>
                <a:ea typeface="ＭＳ Ｐゴシック" panose="020B0600070205080204" pitchFamily="34" charset="-128"/>
              </a:rPr>
              <a:t>Root</a:t>
            </a:r>
            <a:r>
              <a:rPr lang="en-US" altLang="en-US" sz="2000" dirty="0">
                <a:ea typeface="ＭＳ Ｐゴシック" panose="020B0600070205080204" pitchFamily="34" charset="-128"/>
              </a:rPr>
              <a:t> servers (identity hardwired into other servers)</a:t>
            </a:r>
          </a:p>
          <a:p>
            <a:pPr lvl="1"/>
            <a:r>
              <a:rPr lang="en-US" altLang="en-US" sz="2000" dirty="0">
                <a:solidFill>
                  <a:srgbClr val="660066"/>
                </a:solidFill>
                <a:ea typeface="ＭＳ Ｐゴシック" panose="020B0600070205080204" pitchFamily="34" charset="-128"/>
              </a:rPr>
              <a:t>Top-level domain </a:t>
            </a:r>
            <a:r>
              <a:rPr lang="en-US" altLang="en-US" sz="2000" dirty="0">
                <a:ea typeface="ＭＳ Ｐゴシック" panose="020B0600070205080204" pitchFamily="34" charset="-128"/>
              </a:rPr>
              <a:t>(TLD) servers</a:t>
            </a:r>
          </a:p>
          <a:p>
            <a:pPr lvl="1"/>
            <a:r>
              <a:rPr lang="en-US" altLang="en-US" sz="2000" dirty="0">
                <a:solidFill>
                  <a:srgbClr val="660066"/>
                </a:solidFill>
                <a:ea typeface="ＭＳ Ｐゴシック" panose="020B0600070205080204" pitchFamily="34" charset="-128"/>
              </a:rPr>
              <a:t>Authoritative</a:t>
            </a:r>
            <a:r>
              <a:rPr lang="en-US" altLang="en-US" sz="2000" dirty="0">
                <a:ea typeface="ＭＳ Ｐゴシック" panose="020B0600070205080204" pitchFamily="34" charset="-128"/>
              </a:rPr>
              <a:t> DNS servers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Performing the translations</a:t>
            </a:r>
          </a:p>
          <a:p>
            <a:pPr lvl="1"/>
            <a:r>
              <a:rPr lang="en-US" altLang="en-US" sz="2000" dirty="0">
                <a:solidFill>
                  <a:srgbClr val="660066"/>
                </a:solidFill>
                <a:ea typeface="ＭＳ Ｐゴシック" panose="020B0600070205080204" pitchFamily="34" charset="-128"/>
              </a:rPr>
              <a:t>Local</a:t>
            </a:r>
            <a:r>
              <a:rPr lang="en-US" altLang="en-US" sz="2000" dirty="0">
                <a:ea typeface="ＭＳ Ｐゴシック" panose="020B0600070205080204" pitchFamily="34" charset="-128"/>
              </a:rPr>
              <a:t> DNS servers located near clients</a:t>
            </a:r>
          </a:p>
          <a:p>
            <a:pPr lvl="1"/>
            <a:r>
              <a:rPr lang="en-US" altLang="en-US" sz="2000" dirty="0">
                <a:solidFill>
                  <a:srgbClr val="660066"/>
                </a:solidFill>
                <a:ea typeface="ＭＳ Ｐゴシック" panose="020B0600070205080204" pitchFamily="34" charset="-128"/>
              </a:rPr>
              <a:t>Resolver</a:t>
            </a:r>
            <a:r>
              <a:rPr lang="en-US" altLang="en-US" sz="2000" dirty="0">
                <a:ea typeface="ＭＳ Ｐゴシック" panose="020B0600070205080204" pitchFamily="34" charset="-128"/>
              </a:rPr>
              <a:t> software running on clients</a:t>
            </a:r>
          </a:p>
          <a:p>
            <a:endParaRPr lang="en-US" altLang="en-US" sz="24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99182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>
            <a:extLst>
              <a:ext uri="{FF2B5EF4-FFF2-40B4-BE49-F238E27FC236}">
                <a16:creationId xmlns:a16="http://schemas.microsoft.com/office/drawing/2014/main" id="{1240EC73-7282-8D43-AE3E-36C81FA58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Hierarchical Structure of DNS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6" name="Content Placeholder 2">
            <a:extLst>
              <a:ext uri="{FF2B5EF4-FFF2-40B4-BE49-F238E27FC236}">
                <a16:creationId xmlns:a16="http://schemas.microsoft.com/office/drawing/2014/main" id="{A93CA5BB-E284-EB4B-8096-5140F33BD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4876800"/>
            <a:ext cx="8610600" cy="1676400"/>
          </a:xfrm>
        </p:spPr>
        <p:txBody>
          <a:bodyPr/>
          <a:lstStyle/>
          <a:p>
            <a:r>
              <a:rPr lang="en-US" altLang="en-US" sz="2400">
                <a:ea typeface="ＭＳ Ｐゴシック" panose="020B0600070205080204" pitchFamily="34" charset="-128"/>
              </a:rPr>
              <a:t>Hierarchy of namespace matches hierarchy of servers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Set of nameservers answers queries for names within zone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Nameservers store names and links to other servers in tree 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D184597C-3CEE-E146-B9D9-6FF956E91DC6}"/>
              </a:ext>
            </a:extLst>
          </p:cNvPr>
          <p:cNvSpPr/>
          <p:nvPr/>
        </p:nvSpPr>
        <p:spPr>
          <a:xfrm>
            <a:off x="4835525" y="2994026"/>
            <a:ext cx="5903913" cy="1501775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buFontTx/>
              <a:buNone/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9A329011-6F76-D24B-B0CF-7E763A3AE1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3488" y="1881189"/>
            <a:ext cx="33855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b="1">
                <a:solidFill>
                  <a:schemeClr val="tx1"/>
                </a:solidFill>
                <a:latin typeface="+mn-lt"/>
              </a:rPr>
              <a:t>. 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53FA0183-0861-FA43-8AE8-2F9F429FBB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5689" y="2889251"/>
            <a:ext cx="8162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>
                <a:solidFill>
                  <a:schemeClr val="tx1"/>
                </a:solidFill>
                <a:latin typeface="+mn-lt"/>
              </a:rPr>
              <a:t>com.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C1BBEFE7-A878-954B-9D32-886703206D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9013" y="2889251"/>
            <a:ext cx="7429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>
                <a:solidFill>
                  <a:schemeClr val="tx1"/>
                </a:solidFill>
                <a:latin typeface="+mn-lt"/>
              </a:rPr>
              <a:t>gov.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571A0900-1978-2C4A-BBB9-9597CEFDE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0300" y="2889251"/>
            <a:ext cx="74732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>
                <a:solidFill>
                  <a:schemeClr val="tx1"/>
                </a:solidFill>
                <a:latin typeface="+mn-lt"/>
              </a:rPr>
              <a:t>edu.</a:t>
            </a:r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496E8DC5-863D-244B-8162-29A98F4E5C3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14788" y="2306639"/>
            <a:ext cx="1071562" cy="6873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>
              <a:buFontTx/>
              <a:buNone/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Line 8">
            <a:extLst>
              <a:ext uri="{FF2B5EF4-FFF2-40B4-BE49-F238E27FC236}">
                <a16:creationId xmlns:a16="http://schemas.microsoft.com/office/drawing/2014/main" id="{41FA5960-3BDD-DD45-AF55-78B9396D4B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67313" y="2306639"/>
            <a:ext cx="0" cy="6873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>
              <a:buFontTx/>
              <a:buNone/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5770C464-518F-9143-B9BA-B890483DA3E1}"/>
              </a:ext>
            </a:extLst>
          </p:cNvPr>
          <p:cNvSpPr>
            <a:spLocks noChangeShapeType="1"/>
          </p:cNvSpPr>
          <p:nvPr/>
        </p:nvSpPr>
        <p:spPr bwMode="auto">
          <a:xfrm>
            <a:off x="5240338" y="2312989"/>
            <a:ext cx="2432050" cy="6810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>
              <a:buFontTx/>
              <a:buNone/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8FD8C5EC-DBF6-3E45-ACAA-6E5642F963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3314" y="3506789"/>
            <a:ext cx="16722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dirty="0" err="1">
                <a:solidFill>
                  <a:schemeClr val="tx1"/>
                </a:solidFill>
                <a:latin typeface="+mn-lt"/>
              </a:rPr>
              <a:t>cornell.edu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419D022B-73D0-D846-A55D-DFBD5EE8DD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6738" y="3505201"/>
            <a:ext cx="14906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>
                <a:solidFill>
                  <a:schemeClr val="tx1"/>
                </a:solidFill>
                <a:latin typeface="+mn-lt"/>
              </a:rPr>
              <a:t>nyu.edu.</a:t>
            </a:r>
          </a:p>
        </p:txBody>
      </p:sp>
      <p:sp>
        <p:nvSpPr>
          <p:cNvPr id="15" name="Line 12">
            <a:extLst>
              <a:ext uri="{FF2B5EF4-FFF2-40B4-BE49-F238E27FC236}">
                <a16:creationId xmlns:a16="http://schemas.microsoft.com/office/drawing/2014/main" id="{258B986B-23FE-C244-9BCD-E6230017C32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00889" y="3328989"/>
            <a:ext cx="657225" cy="2825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>
              <a:buFontTx/>
              <a:buNone/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Line 13">
            <a:extLst>
              <a:ext uri="{FF2B5EF4-FFF2-40B4-BE49-F238E27FC236}">
                <a16:creationId xmlns:a16="http://schemas.microsoft.com/office/drawing/2014/main" id="{DFC738F5-612C-9545-81B2-C25237B8D208}"/>
              </a:ext>
            </a:extLst>
          </p:cNvPr>
          <p:cNvSpPr>
            <a:spLocks noChangeShapeType="1"/>
          </p:cNvSpPr>
          <p:nvPr/>
        </p:nvSpPr>
        <p:spPr bwMode="auto">
          <a:xfrm>
            <a:off x="7932738" y="3328989"/>
            <a:ext cx="685800" cy="2825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>
              <a:buFontTx/>
              <a:buNone/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B4375D9D-21E8-5348-A6A8-4C895DA3EC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6126" y="3524251"/>
            <a:ext cx="12506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>
                <a:solidFill>
                  <a:schemeClr val="tx1"/>
                </a:solidFill>
                <a:latin typeface="+mn-lt"/>
              </a:rPr>
              <a:t>fcc.gov. </a:t>
            </a:r>
          </a:p>
        </p:txBody>
      </p:sp>
      <p:sp>
        <p:nvSpPr>
          <p:cNvPr id="18" name="Line 19">
            <a:extLst>
              <a:ext uri="{FF2B5EF4-FFF2-40B4-BE49-F238E27FC236}">
                <a16:creationId xmlns:a16="http://schemas.microsoft.com/office/drawing/2014/main" id="{7C23B271-4857-1F4A-9DBB-67C1567584F5}"/>
              </a:ext>
            </a:extLst>
          </p:cNvPr>
          <p:cNvSpPr>
            <a:spLocks noChangeShapeType="1"/>
          </p:cNvSpPr>
          <p:nvPr/>
        </p:nvSpPr>
        <p:spPr bwMode="auto">
          <a:xfrm>
            <a:off x="5167313" y="3363914"/>
            <a:ext cx="0" cy="3000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>
              <a:buFontTx/>
              <a:buNone/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ext Box 18">
            <a:extLst>
              <a:ext uri="{FF2B5EF4-FFF2-40B4-BE49-F238E27FC236}">
                <a16:creationId xmlns:a16="http://schemas.microsoft.com/office/drawing/2014/main" id="{16108FBA-6194-2243-9B3F-24C10C52CC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7739" y="4033839"/>
            <a:ext cx="19976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dirty="0" err="1">
                <a:solidFill>
                  <a:schemeClr val="tx1"/>
                </a:solidFill>
                <a:latin typeface="+mn-lt"/>
              </a:rPr>
              <a:t>cs.cornell.edu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AF1720-C377-2B46-92B7-EA4FB4385148}"/>
              </a:ext>
            </a:extLst>
          </p:cNvPr>
          <p:cNvSpPr txBox="1"/>
          <p:nvPr/>
        </p:nvSpPr>
        <p:spPr>
          <a:xfrm>
            <a:off x="6683375" y="1831975"/>
            <a:ext cx="64152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FontTx/>
              <a:buNone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Root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967257-A6A3-4747-B691-3030AA2F95C6}"/>
              </a:ext>
            </a:extLst>
          </p:cNvPr>
          <p:cNvSpPr txBox="1"/>
          <p:nvPr/>
        </p:nvSpPr>
        <p:spPr>
          <a:xfrm>
            <a:off x="951810" y="2915225"/>
            <a:ext cx="1779588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buFontTx/>
              <a:buNone/>
              <a:defRPr/>
            </a:pPr>
            <a:r>
              <a:rPr lang="en-US" sz="2400" dirty="0">
                <a:solidFill>
                  <a:srgbClr val="C00000"/>
                </a:solidFill>
                <a:ea typeface="ＭＳ Ｐゴシック" charset="0"/>
                <a:cs typeface="ＭＳ Ｐゴシック" charset="0"/>
              </a:rPr>
              <a:t>TLDs</a:t>
            </a:r>
          </a:p>
        </p:txBody>
      </p:sp>
      <p:sp>
        <p:nvSpPr>
          <p:cNvPr id="22" name="Line 19">
            <a:extLst>
              <a:ext uri="{FF2B5EF4-FFF2-40B4-BE49-F238E27FC236}">
                <a16:creationId xmlns:a16="http://schemas.microsoft.com/office/drawing/2014/main" id="{7FBFD944-6783-F24E-A431-C111157EEA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100888" y="3938588"/>
            <a:ext cx="0" cy="1952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>
              <a:buFontTx/>
              <a:buNone/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Line 7">
            <a:extLst>
              <a:ext uri="{FF2B5EF4-FFF2-40B4-BE49-F238E27FC236}">
                <a16:creationId xmlns:a16="http://schemas.microsoft.com/office/drawing/2014/main" id="{51FA6D7F-B3FA-1349-9D5D-05B262EC2A0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05426" y="2074863"/>
            <a:ext cx="1355725" cy="12065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>
              <a:buFontTx/>
              <a:buNone/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378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5" descr="worldf">
            <a:extLst>
              <a:ext uri="{FF2B5EF4-FFF2-40B4-BE49-F238E27FC236}">
                <a16:creationId xmlns:a16="http://schemas.microsoft.com/office/drawing/2014/main" id="{A2B7F978-4A4D-7742-945D-C547B34A6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1" y="3259138"/>
            <a:ext cx="5400675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0" name="Title 1">
            <a:extLst>
              <a:ext uri="{FF2B5EF4-FFF2-40B4-BE49-F238E27FC236}">
                <a16:creationId xmlns:a16="http://schemas.microsoft.com/office/drawing/2014/main" id="{0A88D632-630B-0C40-8B1A-ADDF4AB5F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13 DNS Root Nameservers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DA44080E-FB12-5C4F-A314-89652847C752}"/>
              </a:ext>
            </a:extLst>
          </p:cNvPr>
          <p:cNvSpPr>
            <a:spLocks/>
          </p:cNvSpPr>
          <p:nvPr/>
        </p:nvSpPr>
        <p:spPr bwMode="auto">
          <a:xfrm>
            <a:off x="4129088" y="2460625"/>
            <a:ext cx="804862" cy="1511300"/>
          </a:xfrm>
          <a:custGeom>
            <a:avLst/>
            <a:gdLst>
              <a:gd name="T0" fmla="*/ 0 w 963"/>
              <a:gd name="T1" fmla="*/ 0 h 1893"/>
              <a:gd name="T2" fmla="*/ 0 w 963"/>
              <a:gd name="T3" fmla="*/ 592765711 h 1893"/>
              <a:gd name="T4" fmla="*/ 672692460 w 963"/>
              <a:gd name="T5" fmla="*/ 1206565077 h 1893"/>
              <a:gd name="T6" fmla="*/ 0 60000 65536"/>
              <a:gd name="T7" fmla="*/ 0 60000 65536"/>
              <a:gd name="T8" fmla="*/ 0 60000 65536"/>
              <a:gd name="T9" fmla="*/ 0 w 963"/>
              <a:gd name="T10" fmla="*/ 0 h 1893"/>
              <a:gd name="T11" fmla="*/ 963 w 963"/>
              <a:gd name="T12" fmla="*/ 1893 h 189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63" h="1893">
                <a:moveTo>
                  <a:pt x="0" y="0"/>
                </a:moveTo>
                <a:lnTo>
                  <a:pt x="0" y="930"/>
                </a:lnTo>
                <a:lnTo>
                  <a:pt x="963" y="1893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48A7D460-89C6-8E45-B371-57CE849AE0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8051" y="4821239"/>
            <a:ext cx="2633663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/>
          <a:lstStyle>
            <a:lvl1pPr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9pPr>
          </a:lstStyle>
          <a:p>
            <a:pPr algn="l">
              <a:buFontTx/>
              <a:buNone/>
              <a:defRPr/>
            </a:pPr>
            <a:r>
              <a:rPr lang="en-US" sz="1400">
                <a:solidFill>
                  <a:srgbClr val="000000"/>
                </a:solidFill>
                <a:latin typeface="+mn-lt"/>
                <a:cs typeface="Arial" charset="0"/>
              </a:rPr>
              <a:t>B USC-ISI Marina del Rey, CA</a:t>
            </a:r>
          </a:p>
          <a:p>
            <a:pPr algn="l">
              <a:buFontTx/>
              <a:buNone/>
              <a:defRPr/>
            </a:pPr>
            <a:r>
              <a:rPr lang="en-US" sz="1400">
                <a:solidFill>
                  <a:srgbClr val="000000"/>
                </a:solidFill>
                <a:latin typeface="+mn-lt"/>
                <a:cs typeface="Arial" charset="0"/>
              </a:rPr>
              <a:t>L ICANN Los Angeles, CA</a:t>
            </a:r>
          </a:p>
          <a:p>
            <a:pPr>
              <a:buFontTx/>
              <a:buNone/>
              <a:defRPr/>
            </a:pPr>
            <a:endParaRPr lang="en-US">
              <a:solidFill>
                <a:schemeClr val="tx1"/>
              </a:solidFill>
              <a:latin typeface="+mn-lt"/>
              <a:cs typeface="Arial" charset="0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F1467D8B-318A-664E-B1FA-9B526462CAC1}"/>
              </a:ext>
            </a:extLst>
          </p:cNvPr>
          <p:cNvSpPr>
            <a:spLocks/>
          </p:cNvSpPr>
          <p:nvPr/>
        </p:nvSpPr>
        <p:spPr bwMode="auto">
          <a:xfrm>
            <a:off x="3313113" y="4159250"/>
            <a:ext cx="952500" cy="668338"/>
          </a:xfrm>
          <a:custGeom>
            <a:avLst/>
            <a:gdLst>
              <a:gd name="T0" fmla="*/ 0 w 582"/>
              <a:gd name="T1" fmla="*/ 1048534465 h 426"/>
              <a:gd name="T2" fmla="*/ 1558859536 w 582"/>
              <a:gd name="T3" fmla="*/ 0 h 426"/>
              <a:gd name="T4" fmla="*/ 0 60000 65536"/>
              <a:gd name="T5" fmla="*/ 0 60000 65536"/>
              <a:gd name="T6" fmla="*/ 0 w 582"/>
              <a:gd name="T7" fmla="*/ 0 h 426"/>
              <a:gd name="T8" fmla="*/ 582 w 582"/>
              <a:gd name="T9" fmla="*/ 426 h 42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82" h="426">
                <a:moveTo>
                  <a:pt x="0" y="426"/>
                </a:moveTo>
                <a:lnTo>
                  <a:pt x="582" y="0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55100ECE-D397-004B-A04E-443D556F6E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1664" y="3097214"/>
            <a:ext cx="2573337" cy="96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/>
          <a:lstStyle>
            <a:lvl1pPr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9pPr>
          </a:lstStyle>
          <a:p>
            <a:pPr algn="l">
              <a:buFontTx/>
              <a:buNone/>
              <a:defRPr/>
            </a:pPr>
            <a:r>
              <a:rPr lang="en-US" sz="1400" dirty="0">
                <a:solidFill>
                  <a:srgbClr val="000000"/>
                </a:solidFill>
                <a:latin typeface="+mn-lt"/>
                <a:cs typeface="Arial" charset="0"/>
              </a:rPr>
              <a:t>E  NASA Mt View, CA</a:t>
            </a:r>
          </a:p>
          <a:p>
            <a:pPr algn="l">
              <a:buFontTx/>
              <a:buNone/>
              <a:defRPr/>
            </a:pPr>
            <a:r>
              <a:rPr lang="en-US" sz="1400" dirty="0">
                <a:solidFill>
                  <a:srgbClr val="000000"/>
                </a:solidFill>
                <a:latin typeface="+mn-lt"/>
                <a:cs typeface="Arial" charset="0"/>
              </a:rPr>
              <a:t>F  Internet Software</a:t>
            </a:r>
          </a:p>
          <a:p>
            <a:pPr algn="l">
              <a:buFontTx/>
              <a:buNone/>
              <a:defRPr/>
            </a:pPr>
            <a:r>
              <a:rPr lang="en-US" sz="1400" dirty="0">
                <a:solidFill>
                  <a:srgbClr val="000000"/>
                </a:solidFill>
                <a:latin typeface="+mn-lt"/>
                <a:cs typeface="Arial" charset="0"/>
              </a:rPr>
              <a:t>    Consortium, </a:t>
            </a:r>
          </a:p>
          <a:p>
            <a:pPr algn="l">
              <a:buFontTx/>
              <a:buNone/>
              <a:defRPr/>
            </a:pPr>
            <a:r>
              <a:rPr lang="en-US" sz="1400" dirty="0">
                <a:solidFill>
                  <a:srgbClr val="000000"/>
                </a:solidFill>
                <a:latin typeface="+mn-lt"/>
                <a:cs typeface="Arial" charset="0"/>
              </a:rPr>
              <a:t>    Palo</a:t>
            </a:r>
            <a:r>
              <a:rPr lang="en-US" sz="1200" dirty="0">
                <a:solidFill>
                  <a:srgbClr val="000000"/>
                </a:solidFill>
                <a:latin typeface="+mn-lt"/>
                <a:cs typeface="Arial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Arial" charset="0"/>
              </a:rPr>
              <a:t>Alto, CA</a:t>
            </a:r>
            <a:endParaRPr lang="en-US" sz="3200" dirty="0">
              <a:solidFill>
                <a:schemeClr val="tx1"/>
              </a:solidFill>
              <a:latin typeface="+mn-lt"/>
              <a:cs typeface="Arial" charset="0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C497FD5F-DA93-AB40-AE69-167775CD8921}"/>
              </a:ext>
            </a:extLst>
          </p:cNvPr>
          <p:cNvSpPr>
            <a:spLocks/>
          </p:cNvSpPr>
          <p:nvPr/>
        </p:nvSpPr>
        <p:spPr bwMode="auto">
          <a:xfrm flipV="1">
            <a:off x="3184525" y="3859214"/>
            <a:ext cx="1022350" cy="225425"/>
          </a:xfrm>
          <a:custGeom>
            <a:avLst/>
            <a:gdLst>
              <a:gd name="T0" fmla="*/ 0 w 582"/>
              <a:gd name="T1" fmla="*/ 119287396 h 426"/>
              <a:gd name="T2" fmla="*/ 1795875468 w 582"/>
              <a:gd name="T3" fmla="*/ 0 h 426"/>
              <a:gd name="T4" fmla="*/ 0 60000 65536"/>
              <a:gd name="T5" fmla="*/ 0 60000 65536"/>
              <a:gd name="T6" fmla="*/ 0 w 582"/>
              <a:gd name="T7" fmla="*/ 0 h 426"/>
              <a:gd name="T8" fmla="*/ 582 w 582"/>
              <a:gd name="T9" fmla="*/ 426 h 42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82" h="426">
                <a:moveTo>
                  <a:pt x="0" y="426"/>
                </a:moveTo>
                <a:lnTo>
                  <a:pt x="582" y="0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A2521BAC-9772-7346-BE1C-C92AC342AE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7039" y="2763838"/>
            <a:ext cx="2498725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/>
          <a:lstStyle>
            <a:lvl1pPr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buFontTx/>
              <a:buNone/>
              <a:defRPr/>
            </a:pPr>
            <a:r>
              <a:rPr lang="en-US" sz="1400" dirty="0">
                <a:solidFill>
                  <a:srgbClr val="000000"/>
                </a:solidFill>
                <a:latin typeface="+mn-lt"/>
                <a:cs typeface="Arial" charset="0"/>
              </a:rPr>
              <a:t>I </a:t>
            </a:r>
            <a:r>
              <a:rPr lang="en-US" sz="1400" dirty="0" err="1">
                <a:solidFill>
                  <a:schemeClr val="tx1"/>
                </a:solidFill>
                <a:latin typeface="+mn-lt"/>
                <a:cs typeface="Arial" charset="0"/>
              </a:rPr>
              <a:t>Autonomica</a:t>
            </a:r>
            <a:r>
              <a:rPr lang="en-US" sz="1400" dirty="0">
                <a:solidFill>
                  <a:schemeClr val="tx1"/>
                </a:solidFill>
                <a:latin typeface="+mn-lt"/>
                <a:cs typeface="Arial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Arial" charset="0"/>
              </a:rPr>
              <a:t> Stockholm</a:t>
            </a: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F84839A6-9E44-C943-BB5A-3B935037280F}"/>
              </a:ext>
            </a:extLst>
          </p:cNvPr>
          <p:cNvSpPr>
            <a:spLocks/>
          </p:cNvSpPr>
          <p:nvPr/>
        </p:nvSpPr>
        <p:spPr bwMode="auto">
          <a:xfrm>
            <a:off x="6321426" y="3006725"/>
            <a:ext cx="849313" cy="674688"/>
          </a:xfrm>
          <a:custGeom>
            <a:avLst/>
            <a:gdLst>
              <a:gd name="T0" fmla="*/ 1083081940 w 666"/>
              <a:gd name="T1" fmla="*/ 0 h 1005"/>
              <a:gd name="T2" fmla="*/ 0 w 666"/>
              <a:gd name="T3" fmla="*/ 452939201 h 1005"/>
              <a:gd name="T4" fmla="*/ 0 60000 65536"/>
              <a:gd name="T5" fmla="*/ 0 60000 65536"/>
              <a:gd name="T6" fmla="*/ 0 w 666"/>
              <a:gd name="T7" fmla="*/ 0 h 1005"/>
              <a:gd name="T8" fmla="*/ 666 w 666"/>
              <a:gd name="T9" fmla="*/ 1005 h 100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66" h="1005">
                <a:moveTo>
                  <a:pt x="666" y="0"/>
                </a:moveTo>
                <a:lnTo>
                  <a:pt x="0" y="1005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Freeform 14">
            <a:extLst>
              <a:ext uri="{FF2B5EF4-FFF2-40B4-BE49-F238E27FC236}">
                <a16:creationId xmlns:a16="http://schemas.microsoft.com/office/drawing/2014/main" id="{DD443057-932C-1A4F-A024-26E652936EBB}"/>
              </a:ext>
            </a:extLst>
          </p:cNvPr>
          <p:cNvSpPr>
            <a:spLocks/>
          </p:cNvSpPr>
          <p:nvPr/>
        </p:nvSpPr>
        <p:spPr bwMode="auto">
          <a:xfrm>
            <a:off x="6094414" y="2627314"/>
            <a:ext cx="771525" cy="1158875"/>
          </a:xfrm>
          <a:custGeom>
            <a:avLst/>
            <a:gdLst>
              <a:gd name="T0" fmla="*/ 645608271 w 922"/>
              <a:gd name="T1" fmla="*/ 0 h 1448"/>
              <a:gd name="T2" fmla="*/ 0 w 922"/>
              <a:gd name="T3" fmla="*/ 927480156 h 1448"/>
              <a:gd name="T4" fmla="*/ 0 60000 65536"/>
              <a:gd name="T5" fmla="*/ 0 60000 65536"/>
              <a:gd name="T6" fmla="*/ 0 w 922"/>
              <a:gd name="T7" fmla="*/ 0 h 1448"/>
              <a:gd name="T8" fmla="*/ 922 w 922"/>
              <a:gd name="T9" fmla="*/ 1448 h 144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922" h="1448">
                <a:moveTo>
                  <a:pt x="922" y="0"/>
                </a:moveTo>
                <a:lnTo>
                  <a:pt x="0" y="1448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 Box 15">
            <a:extLst>
              <a:ext uri="{FF2B5EF4-FFF2-40B4-BE49-F238E27FC236}">
                <a16:creationId xmlns:a16="http://schemas.microsoft.com/office/drawing/2014/main" id="{82940BBA-6F3A-3947-A05D-86E47C1DB8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5539" y="3595688"/>
            <a:ext cx="156527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/>
          <a:lstStyle>
            <a:lvl1pPr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9pPr>
          </a:lstStyle>
          <a:p>
            <a:pPr algn="l">
              <a:buFontTx/>
              <a:buNone/>
              <a:defRPr/>
            </a:pPr>
            <a:r>
              <a:rPr lang="en-US" sz="1400">
                <a:solidFill>
                  <a:srgbClr val="000000"/>
                </a:solidFill>
                <a:latin typeface="+mn-lt"/>
                <a:cs typeface="Arial" charset="0"/>
              </a:rPr>
              <a:t>M WIDE Tokyo</a:t>
            </a:r>
            <a:endParaRPr lang="en-US" sz="3200">
              <a:solidFill>
                <a:schemeClr val="tx1"/>
              </a:solidFill>
              <a:latin typeface="+mn-lt"/>
              <a:cs typeface="Arial" charset="0"/>
            </a:endParaRPr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925EA0B6-4539-AC47-ACC0-BF2909E7A31F}"/>
              </a:ext>
            </a:extLst>
          </p:cNvPr>
          <p:cNvSpPr>
            <a:spLocks/>
          </p:cNvSpPr>
          <p:nvPr/>
        </p:nvSpPr>
        <p:spPr bwMode="auto">
          <a:xfrm>
            <a:off x="8375650" y="3825876"/>
            <a:ext cx="331788" cy="231775"/>
          </a:xfrm>
          <a:custGeom>
            <a:avLst/>
            <a:gdLst>
              <a:gd name="T0" fmla="*/ 436838401 w 252"/>
              <a:gd name="T1" fmla="*/ 0 h 462"/>
              <a:gd name="T2" fmla="*/ 0 w 252"/>
              <a:gd name="T3" fmla="*/ 116276300 h 462"/>
              <a:gd name="T4" fmla="*/ 0 60000 65536"/>
              <a:gd name="T5" fmla="*/ 0 60000 65536"/>
              <a:gd name="T6" fmla="*/ 0 w 252"/>
              <a:gd name="T7" fmla="*/ 0 h 462"/>
              <a:gd name="T8" fmla="*/ 252 w 252"/>
              <a:gd name="T9" fmla="*/ 462 h 46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52" h="462">
                <a:moveTo>
                  <a:pt x="252" y="0"/>
                </a:moveTo>
                <a:lnTo>
                  <a:pt x="0" y="462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39CD2FB9-2865-4149-A094-BC98531787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9413" y="1752601"/>
            <a:ext cx="3903662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/>
          <a:lstStyle>
            <a:lvl1pPr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9pPr>
          </a:lstStyle>
          <a:p>
            <a:pPr algn="l">
              <a:buFontTx/>
              <a:buNone/>
              <a:defRPr/>
            </a:pPr>
            <a:r>
              <a:rPr lang="en-US" sz="1400">
                <a:solidFill>
                  <a:srgbClr val="000000"/>
                </a:solidFill>
                <a:latin typeface="+mn-lt"/>
                <a:cs typeface="Arial" charset="0"/>
              </a:rPr>
              <a:t>A Verisign, Dulles, VA</a:t>
            </a:r>
          </a:p>
          <a:p>
            <a:pPr algn="l">
              <a:buFontTx/>
              <a:buNone/>
              <a:defRPr/>
            </a:pPr>
            <a:r>
              <a:rPr lang="en-US" sz="1400">
                <a:solidFill>
                  <a:srgbClr val="000000"/>
                </a:solidFill>
                <a:latin typeface="+mn-lt"/>
                <a:cs typeface="Arial" charset="0"/>
              </a:rPr>
              <a:t>C Cogent, Herndon, VA</a:t>
            </a:r>
          </a:p>
          <a:p>
            <a:pPr algn="l">
              <a:buFontTx/>
              <a:buNone/>
              <a:defRPr/>
            </a:pPr>
            <a:r>
              <a:rPr lang="en-US" sz="1400">
                <a:solidFill>
                  <a:srgbClr val="000000"/>
                </a:solidFill>
                <a:latin typeface="+mn-lt"/>
                <a:cs typeface="Arial" charset="0"/>
              </a:rPr>
              <a:t>D U Maryland College Park, MD</a:t>
            </a:r>
          </a:p>
          <a:p>
            <a:pPr algn="l">
              <a:buFontTx/>
              <a:buNone/>
              <a:defRPr/>
            </a:pPr>
            <a:r>
              <a:rPr lang="en-US" sz="1400">
                <a:solidFill>
                  <a:srgbClr val="000000"/>
                </a:solidFill>
                <a:latin typeface="+mn-lt"/>
                <a:cs typeface="Arial" charset="0"/>
              </a:rPr>
              <a:t>G US DoD Vienna, VA</a:t>
            </a:r>
          </a:p>
          <a:p>
            <a:pPr algn="l">
              <a:buFontTx/>
              <a:buNone/>
              <a:defRPr/>
            </a:pPr>
            <a:r>
              <a:rPr lang="en-US" sz="1400">
                <a:solidFill>
                  <a:srgbClr val="000000"/>
                </a:solidFill>
                <a:latin typeface="+mn-lt"/>
                <a:cs typeface="Arial" charset="0"/>
              </a:rPr>
              <a:t>H ARL Aberdeen, MD</a:t>
            </a:r>
          </a:p>
          <a:p>
            <a:pPr algn="l">
              <a:buFontTx/>
              <a:buNone/>
              <a:defRPr/>
            </a:pPr>
            <a:r>
              <a:rPr lang="en-US" sz="1400">
                <a:solidFill>
                  <a:srgbClr val="000000"/>
                </a:solidFill>
                <a:latin typeface="+mn-lt"/>
                <a:cs typeface="Arial" charset="0"/>
              </a:rPr>
              <a:t>J Verisign</a:t>
            </a:r>
          </a:p>
          <a:p>
            <a:pPr>
              <a:buFontTx/>
              <a:buNone/>
              <a:defRPr/>
            </a:pPr>
            <a:endParaRPr lang="en-US" sz="2800">
              <a:solidFill>
                <a:schemeClr val="tx1"/>
              </a:solidFill>
              <a:latin typeface="+mn-lt"/>
              <a:cs typeface="Arial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541E51-3354-664B-AE3A-E3CFEAB11370}"/>
              </a:ext>
            </a:extLst>
          </p:cNvPr>
          <p:cNvSpPr txBox="1"/>
          <p:nvPr/>
        </p:nvSpPr>
        <p:spPr>
          <a:xfrm>
            <a:off x="3313113" y="5336381"/>
            <a:ext cx="7569746" cy="1016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l">
              <a:buFontTx/>
              <a:buNone/>
              <a:defRPr/>
            </a:pPr>
            <a:r>
              <a:rPr lang="en-US" sz="2000" dirty="0"/>
              <a:t>Each server is really a cluster of servers (some distributed over a small geographical region), replicated via IP anycast which routes DNS queries to any server in that cluster of servers, to spread the load</a:t>
            </a:r>
          </a:p>
        </p:txBody>
      </p:sp>
      <p:sp>
        <p:nvSpPr>
          <p:cNvPr id="20" name="Text Box 11">
            <a:extLst>
              <a:ext uri="{FF2B5EF4-FFF2-40B4-BE49-F238E27FC236}">
                <a16:creationId xmlns:a16="http://schemas.microsoft.com/office/drawing/2014/main" id="{0435FFB3-8B88-484A-A1AC-ECD14BD10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3876" y="2460625"/>
            <a:ext cx="2498725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/>
          <a:lstStyle>
            <a:lvl1pPr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9pPr>
          </a:lstStyle>
          <a:p>
            <a:pPr algn="l">
              <a:buFontTx/>
              <a:buNone/>
              <a:defRPr/>
            </a:pPr>
            <a:r>
              <a:rPr lang="en-US" sz="1400" dirty="0">
                <a:solidFill>
                  <a:schemeClr val="tx1"/>
                </a:solidFill>
                <a:latin typeface="+mn-lt"/>
                <a:cs typeface="Arial" charset="0"/>
              </a:rPr>
              <a:t>K RIPE,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Arial" charset="0"/>
              </a:rPr>
              <a:t> London</a:t>
            </a:r>
          </a:p>
        </p:txBody>
      </p:sp>
      <p:sp>
        <p:nvSpPr>
          <p:cNvPr id="21" name="Text Box 5">
            <a:extLst>
              <a:ext uri="{FF2B5EF4-FFF2-40B4-BE49-F238E27FC236}">
                <a16:creationId xmlns:a16="http://schemas.microsoft.com/office/drawing/2014/main" id="{9E4F42A7-D9A3-0248-BDC4-4D906C3704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3955" y="567422"/>
            <a:ext cx="390844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en-US" altLang="en-US" sz="2000" dirty="0">
                <a:solidFill>
                  <a:srgbClr val="FF0000"/>
                </a:solidFill>
                <a:latin typeface="+mn-lt"/>
              </a:rPr>
              <a:t>Feb 6, 2007: Botnet DoS attack on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000" dirty="0">
                <a:solidFill>
                  <a:srgbClr val="FF0000"/>
                </a:solidFill>
                <a:latin typeface="+mn-lt"/>
              </a:rPr>
              <a:t>                   root DNS servers</a:t>
            </a:r>
          </a:p>
        </p:txBody>
      </p:sp>
    </p:spTree>
    <p:extLst>
      <p:ext uri="{BB962C8B-B14F-4D97-AF65-F5344CB8AC3E}">
        <p14:creationId xmlns:p14="http://schemas.microsoft.com/office/powerpoint/2010/main" val="415848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04BED5A-E98E-4DA0-BAA5-4F6AB24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B64B94A-E40E-48CE-BD7B-C1A30AE57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982" y="488542"/>
            <a:ext cx="11244036" cy="5880916"/>
          </a:xfrm>
          <a:prstGeom prst="rect">
            <a:avLst/>
          </a:prstGeom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9EC5CA6-6479-49D5-B4B5-5643D26B8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4442" y="2057401"/>
            <a:ext cx="0" cy="27432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D1B26337-5AA4-470D-9687-5907CB53B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685800"/>
            <a:ext cx="10853928" cy="5486400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sp>
        <p:nvSpPr>
          <p:cNvPr id="28673" name="Title 1">
            <a:extLst>
              <a:ext uri="{FF2B5EF4-FFF2-40B4-BE49-F238E27FC236}">
                <a16:creationId xmlns:a16="http://schemas.microsoft.com/office/drawing/2014/main" id="{F3B383C8-62E8-F841-9006-59AFE1BE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440" y="1000370"/>
            <a:ext cx="3462079" cy="4857262"/>
          </a:xfrm>
        </p:spPr>
        <p:txBody>
          <a:bodyPr>
            <a:normAutofit/>
          </a:bodyPr>
          <a:lstStyle/>
          <a:p>
            <a:pPr algn="r"/>
            <a:r>
              <a:rPr lang="en-US" altLang="zh-CN" sz="4400">
                <a:solidFill>
                  <a:srgbClr val="FFFFFF"/>
                </a:solidFill>
                <a:ea typeface="宋体" panose="02010600030101010101" pitchFamily="2" charset="-122"/>
              </a:rPr>
              <a:t>TLD and Authoritative Servers</a:t>
            </a:r>
            <a:endParaRPr lang="en-US" altLang="en-US" sz="4400">
              <a:solidFill>
                <a:srgbClr val="FFFFFF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8674" name="Content Placeholder 2">
            <a:extLst>
              <a:ext uri="{FF2B5EF4-FFF2-40B4-BE49-F238E27FC236}">
                <a16:creationId xmlns:a16="http://schemas.microsoft.com/office/drawing/2014/main" id="{496D0A24-A9EC-EE46-8BB5-00DEE1765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3691" y="1000370"/>
            <a:ext cx="6212310" cy="4857262"/>
          </a:xfrm>
        </p:spPr>
        <p:txBody>
          <a:bodyPr anchor="ctr">
            <a:normAutofit/>
          </a:bodyPr>
          <a:lstStyle/>
          <a:p>
            <a:r>
              <a:rPr lang="en-US" altLang="en-US" sz="24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Top-level domain (TLD) servers</a:t>
            </a:r>
          </a:p>
          <a:p>
            <a:pPr lvl="1"/>
            <a:r>
              <a:rPr lang="en-US" altLang="en-US" sz="20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Responsible for com, org, net, </a:t>
            </a:r>
            <a:r>
              <a:rPr lang="en-US" altLang="en-US" sz="2000" dirty="0" err="1">
                <a:solidFill>
                  <a:srgbClr val="FFFFFF"/>
                </a:solidFill>
                <a:ea typeface="ＭＳ Ｐゴシック" panose="020B0600070205080204" pitchFamily="34" charset="-128"/>
              </a:rPr>
              <a:t>edu</a:t>
            </a:r>
            <a:r>
              <a:rPr lang="en-US" altLang="en-US" sz="20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, </a:t>
            </a:r>
            <a:r>
              <a:rPr lang="en-US" altLang="en-US" sz="2000" dirty="0" err="1">
                <a:solidFill>
                  <a:srgbClr val="FFFFFF"/>
                </a:solidFill>
                <a:ea typeface="ＭＳ Ｐゴシック" panose="020B0600070205080204" pitchFamily="34" charset="-128"/>
              </a:rPr>
              <a:t>etc</a:t>
            </a:r>
            <a:r>
              <a:rPr lang="en-US" altLang="en-US" sz="20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, and all top-level country domains: </a:t>
            </a:r>
            <a:r>
              <a:rPr lang="en-US" altLang="en-US" sz="2000" dirty="0" err="1">
                <a:solidFill>
                  <a:srgbClr val="FFFFFF"/>
                </a:solidFill>
                <a:ea typeface="ＭＳ Ｐゴシック" panose="020B0600070205080204" pitchFamily="34" charset="-128"/>
              </a:rPr>
              <a:t>uk</a:t>
            </a:r>
            <a:r>
              <a:rPr lang="en-US" altLang="en-US" sz="20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, </a:t>
            </a:r>
            <a:r>
              <a:rPr lang="en-US" altLang="en-US" sz="2000" dirty="0" err="1">
                <a:solidFill>
                  <a:srgbClr val="FFFFFF"/>
                </a:solidFill>
                <a:ea typeface="ＭＳ Ｐゴシック" panose="020B0600070205080204" pitchFamily="34" charset="-128"/>
              </a:rPr>
              <a:t>fr</a:t>
            </a:r>
            <a:r>
              <a:rPr lang="en-US" altLang="en-US" sz="20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, ca, </a:t>
            </a:r>
            <a:r>
              <a:rPr lang="en-US" altLang="en-US" sz="2000" dirty="0" err="1">
                <a:solidFill>
                  <a:srgbClr val="FFFFFF"/>
                </a:solidFill>
                <a:ea typeface="ＭＳ Ｐゴシック" panose="020B0600070205080204" pitchFamily="34" charset="-128"/>
              </a:rPr>
              <a:t>jp</a:t>
            </a:r>
            <a:endParaRPr lang="en-US" altLang="en-US" sz="2000" dirty="0">
              <a:solidFill>
                <a:srgbClr val="FFFFFF"/>
              </a:solidFill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20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Network Solutions maintains servers for .com TLD</a:t>
            </a:r>
          </a:p>
          <a:p>
            <a:pPr lvl="1"/>
            <a:r>
              <a:rPr lang="en-US" altLang="en-US" sz="20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Educause (non-profit) for .</a:t>
            </a:r>
            <a:r>
              <a:rPr lang="en-US" altLang="en-US" sz="2000" dirty="0" err="1">
                <a:solidFill>
                  <a:srgbClr val="FFFFFF"/>
                </a:solidFill>
                <a:ea typeface="ＭＳ Ｐゴシック" panose="020B0600070205080204" pitchFamily="34" charset="-128"/>
              </a:rPr>
              <a:t>edu</a:t>
            </a:r>
            <a:r>
              <a:rPr lang="en-US" altLang="en-US" sz="20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 TLD</a:t>
            </a:r>
          </a:p>
          <a:p>
            <a:r>
              <a:rPr lang="en-US" altLang="en-US" sz="24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Authoritative DNS servers</a:t>
            </a:r>
          </a:p>
          <a:p>
            <a:pPr lvl="1"/>
            <a:r>
              <a:rPr lang="en-US" altLang="en-US" sz="20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An organization’s DNS servers, providing authoritative information for that organization</a:t>
            </a:r>
          </a:p>
          <a:p>
            <a:pPr lvl="1"/>
            <a:r>
              <a:rPr lang="en-US" altLang="en-US" sz="2000" dirty="0">
                <a:solidFill>
                  <a:srgbClr val="FFFFFF"/>
                </a:solidFill>
                <a:ea typeface="ＭＳ Ｐゴシック" panose="020B0600070205080204" pitchFamily="34" charset="-128"/>
              </a:rPr>
              <a:t>May be maintained by organization itself, or ISP</a:t>
            </a:r>
          </a:p>
          <a:p>
            <a:endParaRPr lang="en-US" altLang="en-US" sz="2000" dirty="0">
              <a:solidFill>
                <a:srgbClr val="FFFFFF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9445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F04BED5A-E98E-4DA0-BAA5-4F6AB24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B64B94A-E40E-48CE-BD7B-C1A30AE57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982" y="488542"/>
            <a:ext cx="11244036" cy="5880916"/>
          </a:xfrm>
          <a:prstGeom prst="rect">
            <a:avLst/>
          </a:prstGeom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9EC5CA6-6479-49D5-B4B5-5643D26B8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4442" y="2057401"/>
            <a:ext cx="0" cy="27432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D1B26337-5AA4-470D-9687-5907CB53B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685800"/>
            <a:ext cx="10853928" cy="5486400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sp>
        <p:nvSpPr>
          <p:cNvPr id="29697" name="Title 1">
            <a:extLst>
              <a:ext uri="{FF2B5EF4-FFF2-40B4-BE49-F238E27FC236}">
                <a16:creationId xmlns:a16="http://schemas.microsoft.com/office/drawing/2014/main" id="{79CFFC69-17C0-084F-B1A2-28F3BC873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440" y="1000370"/>
            <a:ext cx="3462079" cy="4857262"/>
          </a:xfrm>
        </p:spPr>
        <p:txBody>
          <a:bodyPr>
            <a:normAutofit/>
          </a:bodyPr>
          <a:lstStyle/>
          <a:p>
            <a:pPr algn="r"/>
            <a:r>
              <a:rPr lang="en-US" altLang="zh-CN" sz="4400">
                <a:solidFill>
                  <a:srgbClr val="FFFFFF"/>
                </a:solidFill>
                <a:ea typeface="宋体" panose="02010600030101010101" pitchFamily="2" charset="-122"/>
              </a:rPr>
              <a:t>Local Name Servers</a:t>
            </a:r>
            <a:endParaRPr lang="en-US" altLang="en-US" sz="4400">
              <a:solidFill>
                <a:srgbClr val="FFFFFF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0140E-6640-8942-AD28-8166CD974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3691" y="1000370"/>
            <a:ext cx="6212310" cy="4857262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sz="2400" dirty="0">
                <a:solidFill>
                  <a:srgbClr val="FFFFFF"/>
                </a:solidFill>
              </a:rPr>
              <a:t>Each ISP (or company, or university) has one</a:t>
            </a:r>
          </a:p>
          <a:p>
            <a:pPr lvl="1">
              <a:defRPr/>
            </a:pPr>
            <a:r>
              <a:rPr lang="en-US" sz="2000" dirty="0">
                <a:solidFill>
                  <a:srgbClr val="FFFFFF"/>
                </a:solidFill>
              </a:rPr>
              <a:t>No strict hierarchy</a:t>
            </a:r>
          </a:p>
          <a:p>
            <a:pPr>
              <a:defRPr/>
            </a:pPr>
            <a:r>
              <a:rPr lang="en-US" sz="2400" dirty="0">
                <a:solidFill>
                  <a:srgbClr val="FFFFFF"/>
                </a:solidFill>
              </a:rPr>
              <a:t>Also called default or </a:t>
            </a:r>
            <a:r>
              <a:rPr lang="en-US" sz="2400" dirty="0">
                <a:solidFill>
                  <a:srgbClr val="C00000"/>
                </a:solidFill>
              </a:rPr>
              <a:t>caching name server</a:t>
            </a:r>
          </a:p>
          <a:p>
            <a:pPr marL="0" indent="0">
              <a:buNone/>
              <a:defRPr/>
            </a:pPr>
            <a:endParaRPr lang="en-US" sz="2400" dirty="0">
              <a:solidFill>
                <a:srgbClr val="FFFFFF"/>
              </a:solidFill>
            </a:endParaRPr>
          </a:p>
          <a:p>
            <a:pPr marL="0" indent="0">
              <a:buNone/>
              <a:defRPr/>
            </a:pPr>
            <a:r>
              <a:rPr lang="en-US" sz="2400" dirty="0">
                <a:solidFill>
                  <a:srgbClr val="FFFFFF"/>
                </a:solidFill>
              </a:rPr>
              <a:t>When a host makes DNS query, query is sent to its local DNS server, which acts as proxy and forwards the query into the hierarchy</a:t>
            </a:r>
          </a:p>
        </p:txBody>
      </p:sp>
    </p:spTree>
    <p:extLst>
      <p:ext uri="{BB962C8B-B14F-4D97-AF65-F5344CB8AC3E}">
        <p14:creationId xmlns:p14="http://schemas.microsoft.com/office/powerpoint/2010/main" val="3929405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75D68BEA-5BDF-124F-BF42-B2A5A5127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DNS Resource Records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09D5C-89CB-AE43-9947-210AF1FDED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15388" y="2949698"/>
            <a:ext cx="4419600" cy="306135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2400" dirty="0"/>
              <a:t>Type = </a:t>
            </a:r>
            <a:r>
              <a:rPr lang="en-US" sz="2400" dirty="0">
                <a:solidFill>
                  <a:srgbClr val="C00000"/>
                </a:solidFill>
              </a:rPr>
              <a:t>A</a:t>
            </a:r>
            <a:r>
              <a:rPr lang="en-US" sz="2400" dirty="0"/>
              <a:t> (address)</a:t>
            </a:r>
          </a:p>
          <a:p>
            <a:pPr lvl="1">
              <a:defRPr/>
            </a:pPr>
            <a:r>
              <a:rPr lang="en-US" sz="2000" dirty="0"/>
              <a:t>name = hostname</a:t>
            </a:r>
          </a:p>
          <a:p>
            <a:pPr lvl="1">
              <a:defRPr/>
            </a:pPr>
            <a:r>
              <a:rPr lang="en-US" sz="2000" dirty="0"/>
              <a:t>value  = IP address</a:t>
            </a:r>
          </a:p>
          <a:p>
            <a:pPr marL="0" indent="0">
              <a:buNone/>
              <a:defRPr/>
            </a:pPr>
            <a:r>
              <a:rPr lang="en-US" sz="2400" dirty="0"/>
              <a:t>Type = </a:t>
            </a:r>
            <a:r>
              <a:rPr lang="en-US" sz="2400" dirty="0">
                <a:solidFill>
                  <a:srgbClr val="C00000"/>
                </a:solidFill>
              </a:rPr>
              <a:t>NS</a:t>
            </a:r>
            <a:r>
              <a:rPr lang="en-US" sz="2400" dirty="0"/>
              <a:t> (name server)</a:t>
            </a:r>
          </a:p>
          <a:p>
            <a:pPr lvl="1">
              <a:defRPr/>
            </a:pPr>
            <a:r>
              <a:rPr lang="en-US" sz="2000" dirty="0"/>
              <a:t>name = domain (e.g. </a:t>
            </a:r>
            <a:r>
              <a:rPr lang="en-US" sz="2000" dirty="0" err="1"/>
              <a:t>cornell.edu</a:t>
            </a:r>
            <a:r>
              <a:rPr lang="en-US" sz="2000" dirty="0"/>
              <a:t>)</a:t>
            </a:r>
          </a:p>
          <a:p>
            <a:pPr lvl="1">
              <a:defRPr/>
            </a:pPr>
            <a:r>
              <a:rPr lang="en-US" sz="2000" dirty="0"/>
              <a:t>value = hostname of authoritative name server for this domain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FCCE929-8D23-5946-8193-7DCA1B984F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34987" y="2949698"/>
            <a:ext cx="5717497" cy="3061358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Type = CNAME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name = alias for some  “</a:t>
            </a:r>
            <a:r>
              <a:rPr lang="en-US" altLang="ja-JP" sz="2000" dirty="0">
                <a:ea typeface="ＭＳ Ｐゴシック" panose="020B0600070205080204" pitchFamily="34" charset="-128"/>
              </a:rPr>
              <a:t>canonical</a:t>
            </a:r>
            <a:r>
              <a:rPr lang="en-US" altLang="en-US" sz="2000" dirty="0">
                <a:ea typeface="ＭＳ Ｐゴシック" panose="020B0600070205080204" pitchFamily="34" charset="-128"/>
              </a:rPr>
              <a:t>”</a:t>
            </a:r>
            <a:r>
              <a:rPr lang="en-US" altLang="ja-JP" sz="2000" dirty="0">
                <a:ea typeface="ＭＳ Ｐゴシック" panose="020B0600070205080204" pitchFamily="34" charset="-128"/>
              </a:rPr>
              <a:t> (real) name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value = canonical name</a:t>
            </a:r>
          </a:p>
          <a:p>
            <a:pPr marL="0" indent="0"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Type = MX (mail exchange)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name = domain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value = name of mail server for that domain</a:t>
            </a:r>
          </a:p>
        </p:txBody>
      </p:sp>
      <p:sp>
        <p:nvSpPr>
          <p:cNvPr id="30725" name="Content Placeholder 2">
            <a:extLst>
              <a:ext uri="{FF2B5EF4-FFF2-40B4-BE49-F238E27FC236}">
                <a16:creationId xmlns:a16="http://schemas.microsoft.com/office/drawing/2014/main" id="{FD351481-D73A-4C40-8352-B635A8DF3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9187" y="1807197"/>
            <a:ext cx="7814872" cy="906023"/>
          </a:xfr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DNS is a distributed database storing </a:t>
            </a:r>
            <a:r>
              <a:rPr lang="en-US" altLang="en-US" sz="2400" dirty="0">
                <a:solidFill>
                  <a:srgbClr val="FF6600"/>
                </a:solidFill>
                <a:ea typeface="ＭＳ Ｐゴシック" panose="020B0600070205080204" pitchFamily="34" charset="-128"/>
              </a:rPr>
              <a:t>resource records.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A resource record includes (name, type, value, time-to-live).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62487E6-74BD-D64A-A659-974911F1E1F4}"/>
              </a:ext>
            </a:extLst>
          </p:cNvPr>
          <p:cNvGrpSpPr/>
          <p:nvPr/>
        </p:nvGrpSpPr>
        <p:grpSpPr>
          <a:xfrm>
            <a:off x="911225" y="3551270"/>
            <a:ext cx="478440" cy="407880"/>
            <a:chOff x="911225" y="3551270"/>
            <a:chExt cx="478440" cy="40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E16184C-EAD4-BE4F-BBE1-731CD3D62690}"/>
                    </a:ext>
                  </a:extLst>
                </p14:cNvPr>
                <p14:cNvContentPartPr/>
                <p14:nvPr/>
              </p14:nvContentPartPr>
              <p14:xfrm>
                <a:off x="911225" y="3551270"/>
                <a:ext cx="413280" cy="407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E16184C-EAD4-BE4F-BBE1-731CD3D6269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75225" y="3515270"/>
                  <a:ext cx="48492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0657D65-7D6C-9C48-BA93-E0669D305830}"/>
                    </a:ext>
                  </a:extLst>
                </p14:cNvPr>
                <p14:cNvContentPartPr/>
                <p14:nvPr/>
              </p14:nvContentPartPr>
              <p14:xfrm>
                <a:off x="1368785" y="3576830"/>
                <a:ext cx="20880" cy="198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0657D65-7D6C-9C48-BA93-E0669D30583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33145" y="3540830"/>
                  <a:ext cx="92520" cy="26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AC55FF0-0DB2-0546-978C-65A7D9E3CAC2}"/>
              </a:ext>
            </a:extLst>
          </p:cNvPr>
          <p:cNvGrpSpPr/>
          <p:nvPr/>
        </p:nvGrpSpPr>
        <p:grpSpPr>
          <a:xfrm>
            <a:off x="911225" y="5067300"/>
            <a:ext cx="478440" cy="407880"/>
            <a:chOff x="911225" y="3551270"/>
            <a:chExt cx="478440" cy="40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4E8679F-4147-D546-88A0-7EC1F67577F1}"/>
                    </a:ext>
                  </a:extLst>
                </p14:cNvPr>
                <p14:cNvContentPartPr/>
                <p14:nvPr/>
              </p14:nvContentPartPr>
              <p14:xfrm>
                <a:off x="911225" y="3551270"/>
                <a:ext cx="413280" cy="407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4E8679F-4147-D546-88A0-7EC1F67577F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75225" y="3515270"/>
                  <a:ext cx="48492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DA73E14-E06A-2844-A46E-166F1534A3F6}"/>
                    </a:ext>
                  </a:extLst>
                </p14:cNvPr>
                <p14:cNvContentPartPr/>
                <p14:nvPr/>
              </p14:nvContentPartPr>
              <p14:xfrm>
                <a:off x="1368785" y="3576830"/>
                <a:ext cx="20880" cy="198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DA73E14-E06A-2844-A46E-166F1534A3F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33145" y="3540830"/>
                  <a:ext cx="92520" cy="269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21692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>
            <a:extLst>
              <a:ext uri="{FF2B5EF4-FFF2-40B4-BE49-F238E27FC236}">
                <a16:creationId xmlns:a16="http://schemas.microsoft.com/office/drawing/2014/main" id="{29CDF7CC-C589-D343-B780-BF8FE9237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DNS in Operation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04428-9BCF-0D43-86F4-8FDA0291C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2103120"/>
            <a:ext cx="4801709" cy="384962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400" dirty="0">
                <a:solidFill>
                  <a:srgbClr val="C00000"/>
                </a:solidFill>
              </a:rPr>
              <a:t>Recursive</a:t>
            </a:r>
          </a:p>
          <a:p>
            <a:pPr lvl="1">
              <a:defRPr/>
            </a:pPr>
            <a:r>
              <a:rPr lang="en-US" sz="1800" dirty="0" err="1"/>
              <a:t>Nameserver</a:t>
            </a:r>
            <a:r>
              <a:rPr lang="en-US" sz="1800" dirty="0"/>
              <a:t> responds with answer or error</a:t>
            </a:r>
          </a:p>
          <a:p>
            <a:pPr lvl="1">
              <a:defRPr/>
            </a:pPr>
            <a:endParaRPr lang="en-US" sz="1800" dirty="0"/>
          </a:p>
          <a:p>
            <a:pPr lvl="1">
              <a:defRPr/>
            </a:pPr>
            <a:endParaRPr lang="en-US" sz="1800" dirty="0"/>
          </a:p>
          <a:p>
            <a:pPr lvl="1" indent="0">
              <a:buNone/>
              <a:defRPr/>
            </a:pPr>
            <a:endParaRPr lang="en-US" sz="1800" dirty="0"/>
          </a:p>
          <a:p>
            <a:pPr>
              <a:defRPr/>
            </a:pPr>
            <a:r>
              <a:rPr lang="en-US" sz="2400" dirty="0">
                <a:solidFill>
                  <a:srgbClr val="C00000"/>
                </a:solidFill>
              </a:rPr>
              <a:t>Iterative</a:t>
            </a:r>
          </a:p>
          <a:p>
            <a:pPr lvl="1">
              <a:defRPr/>
            </a:pPr>
            <a:r>
              <a:rPr lang="en-US" sz="1800" dirty="0" err="1"/>
              <a:t>Nameserver</a:t>
            </a:r>
            <a:r>
              <a:rPr lang="en-US" sz="1800" dirty="0"/>
              <a:t> may respond with a referral</a:t>
            </a:r>
          </a:p>
        </p:txBody>
      </p:sp>
      <p:grpSp>
        <p:nvGrpSpPr>
          <p:cNvPr id="31748" name="Group 6">
            <a:extLst>
              <a:ext uri="{FF2B5EF4-FFF2-40B4-BE49-F238E27FC236}">
                <a16:creationId xmlns:a16="http://schemas.microsoft.com/office/drawing/2014/main" id="{A609F70F-73CE-1D4F-8BA7-13A2A3D3CAD3}"/>
              </a:ext>
            </a:extLst>
          </p:cNvPr>
          <p:cNvGrpSpPr>
            <a:grpSpLocks/>
          </p:cNvGrpSpPr>
          <p:nvPr/>
        </p:nvGrpSpPr>
        <p:grpSpPr bwMode="auto">
          <a:xfrm>
            <a:off x="6136301" y="1943113"/>
            <a:ext cx="5389999" cy="1646891"/>
            <a:chOff x="2950024" y="3010659"/>
            <a:chExt cx="5390108" cy="1646929"/>
          </a:xfrm>
        </p:grpSpPr>
        <p:pic>
          <p:nvPicPr>
            <p:cNvPr id="31758" name="Picture 3" descr="server-48x48.png">
              <a:extLst>
                <a:ext uri="{FF2B5EF4-FFF2-40B4-BE49-F238E27FC236}">
                  <a16:creationId xmlns:a16="http://schemas.microsoft.com/office/drawing/2014/main" id="{56381BEE-8C52-FA44-A315-9818BA15F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4008" y="3390810"/>
              <a:ext cx="6096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59" name="Picture 4" descr="computer-48x48.png">
              <a:extLst>
                <a:ext uri="{FF2B5EF4-FFF2-40B4-BE49-F238E27FC236}">
                  <a16:creationId xmlns:a16="http://schemas.microsoft.com/office/drawing/2014/main" id="{56F6F592-E91B-D547-A013-E63CA694E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2135" y="3390809"/>
              <a:ext cx="6096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Curved Connector 17">
              <a:extLst>
                <a:ext uri="{FF2B5EF4-FFF2-40B4-BE49-F238E27FC236}">
                  <a16:creationId xmlns:a16="http://schemas.microsoft.com/office/drawing/2014/main" id="{4531067D-1217-1044-B230-27B069845B8A}"/>
                </a:ext>
              </a:extLst>
            </p:cNvPr>
            <p:cNvCxnSpPr/>
            <p:nvPr/>
          </p:nvCxnSpPr>
          <p:spPr>
            <a:xfrm>
              <a:off x="3651750" y="3771768"/>
              <a:ext cx="2362248" cy="0"/>
            </a:xfrm>
            <a:prstGeom prst="curvedConnector3">
              <a:avLst>
                <a:gd name="adj1" fmla="val 50000"/>
              </a:avLst>
            </a:prstGeom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urved Connector 17">
              <a:extLst>
                <a:ext uri="{FF2B5EF4-FFF2-40B4-BE49-F238E27FC236}">
                  <a16:creationId xmlns:a16="http://schemas.microsoft.com/office/drawing/2014/main" id="{F62C82A4-50FB-8E41-A3BB-1A136B921856}"/>
                </a:ext>
              </a:extLst>
            </p:cNvPr>
            <p:cNvCxnSpPr/>
            <p:nvPr/>
          </p:nvCxnSpPr>
          <p:spPr>
            <a:xfrm rot="10800000" flipV="1">
              <a:off x="3651750" y="4000373"/>
              <a:ext cx="2362248" cy="0"/>
            </a:xfrm>
            <a:prstGeom prst="curvedConnector3">
              <a:avLst>
                <a:gd name="adj1" fmla="val 50000"/>
              </a:avLst>
            </a:prstGeom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5">
              <a:extLst>
                <a:ext uri="{FF2B5EF4-FFF2-40B4-BE49-F238E27FC236}">
                  <a16:creationId xmlns:a16="http://schemas.microsoft.com/office/drawing/2014/main" id="{F36CE570-BE91-A245-8B6A-0565EA16A7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20014" y="3295507"/>
              <a:ext cx="2058619" cy="400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buFontTx/>
                <a:buNone/>
                <a:defRPr/>
              </a:pPr>
              <a:r>
                <a:rPr lang="en-US" sz="2000" dirty="0" err="1">
                  <a:solidFill>
                    <a:schemeClr val="tx1"/>
                  </a:solidFill>
                  <a:latin typeface="+mn-lt"/>
                </a:rPr>
                <a:t>www.cornell.edu</a:t>
              </a:r>
              <a:r>
                <a:rPr lang="en-US" sz="2000" dirty="0">
                  <a:solidFill>
                    <a:schemeClr val="tx1"/>
                  </a:solidFill>
                  <a:latin typeface="+mn-lt"/>
                </a:rPr>
                <a:t>?</a:t>
              </a:r>
            </a:p>
          </p:txBody>
        </p:sp>
        <p:sp>
          <p:nvSpPr>
            <p:cNvPr id="11" name="TextBox 16">
              <a:extLst>
                <a:ext uri="{FF2B5EF4-FFF2-40B4-BE49-F238E27FC236}">
                  <a16:creationId xmlns:a16="http://schemas.microsoft.com/office/drawing/2014/main" id="{552F959C-E137-024A-89DC-EEE6FA9EC3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8032" y="4257469"/>
              <a:ext cx="4742100" cy="400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buFontTx/>
                <a:buNone/>
                <a:defRPr/>
              </a:pPr>
              <a:r>
                <a:rPr lang="en-US" sz="2000" dirty="0">
                  <a:solidFill>
                    <a:schemeClr val="tx1"/>
                  </a:solidFill>
                  <a:latin typeface="+mn-lt"/>
                </a:rPr>
                <a:t>Answer: </a:t>
              </a:r>
              <a:r>
                <a:rPr lang="en-US" sz="2000" dirty="0" err="1">
                  <a:solidFill>
                    <a:schemeClr val="tx1"/>
                  </a:solidFill>
                  <a:latin typeface="+mn-lt"/>
                </a:rPr>
                <a:t>www.cornell.edu</a:t>
              </a:r>
              <a:r>
                <a:rPr lang="en-US" sz="2000" dirty="0">
                  <a:solidFill>
                    <a:schemeClr val="tx1"/>
                  </a:solidFill>
                  <a:latin typeface="+mn-lt"/>
                </a:rPr>
                <a:t> A </a:t>
              </a:r>
              <a:r>
                <a:rPr lang="hr-HR" sz="2000" dirty="0">
                  <a:solidFill>
                    <a:schemeClr val="tx1"/>
                  </a:solidFill>
                  <a:latin typeface="+mn-lt"/>
                </a:rPr>
                <a:t>132.236.207.20</a:t>
              </a:r>
              <a:endParaRPr lang="is-IS" sz="20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CA965874-D1F6-3545-843D-49F823EA01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0024" y="3010659"/>
              <a:ext cx="793823" cy="400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buFontTx/>
                <a:buNone/>
                <a:defRPr/>
              </a:pPr>
              <a:r>
                <a:rPr lang="en-US" sz="2000" dirty="0">
                  <a:solidFill>
                    <a:schemeClr val="tx1"/>
                  </a:solidFill>
                  <a:latin typeface="+mn-lt"/>
                </a:rPr>
                <a:t>Client</a:t>
              </a:r>
            </a:p>
          </p:txBody>
        </p:sp>
        <p:sp>
          <p:nvSpPr>
            <p:cNvPr id="13" name="TextBox 20">
              <a:extLst>
                <a:ext uri="{FF2B5EF4-FFF2-40B4-BE49-F238E27FC236}">
                  <a16:creationId xmlns:a16="http://schemas.microsoft.com/office/drawing/2014/main" id="{A0C943AC-F210-B040-8082-CCBC3A4662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7111" y="3462199"/>
              <a:ext cx="1536731" cy="4000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buFontTx/>
                <a:buNone/>
                <a:defRPr/>
              </a:pPr>
              <a:r>
                <a:rPr lang="en-US" sz="2000" dirty="0" err="1">
                  <a:solidFill>
                    <a:schemeClr val="tx1"/>
                  </a:solidFill>
                  <a:latin typeface="+mn-lt"/>
                </a:rPr>
                <a:t>Nameserver</a:t>
              </a:r>
              <a:endParaRPr lang="en-US" sz="2000" dirty="0">
                <a:solidFill>
                  <a:schemeClr val="tx1"/>
                </a:solidFill>
                <a:latin typeface="+mn-lt"/>
              </a:endParaRPr>
            </a:p>
          </p:txBody>
        </p:sp>
      </p:grpSp>
      <p:grpSp>
        <p:nvGrpSpPr>
          <p:cNvPr id="31749" name="Group 6">
            <a:extLst>
              <a:ext uri="{FF2B5EF4-FFF2-40B4-BE49-F238E27FC236}">
                <a16:creationId xmlns:a16="http://schemas.microsoft.com/office/drawing/2014/main" id="{514A271F-969A-4343-B150-651BEA01469C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3985205"/>
            <a:ext cx="5331683" cy="1673218"/>
            <a:chOff x="2892051" y="2955840"/>
            <a:chExt cx="5331791" cy="1673257"/>
          </a:xfrm>
        </p:grpSpPr>
        <p:pic>
          <p:nvPicPr>
            <p:cNvPr id="31750" name="Picture 3" descr="server-48x48.png">
              <a:extLst>
                <a:ext uri="{FF2B5EF4-FFF2-40B4-BE49-F238E27FC236}">
                  <a16:creationId xmlns:a16="http://schemas.microsoft.com/office/drawing/2014/main" id="{191ECF05-32B9-C840-9EAD-600035FC6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4008" y="3390810"/>
              <a:ext cx="6096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51" name="Picture 4" descr="computer-48x48.png">
              <a:extLst>
                <a:ext uri="{FF2B5EF4-FFF2-40B4-BE49-F238E27FC236}">
                  <a16:creationId xmlns:a16="http://schemas.microsoft.com/office/drawing/2014/main" id="{1672849C-F20A-6249-88BD-A5A2652B6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2135" y="3390809"/>
              <a:ext cx="6096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0" name="Curved Connector 17">
              <a:extLst>
                <a:ext uri="{FF2B5EF4-FFF2-40B4-BE49-F238E27FC236}">
                  <a16:creationId xmlns:a16="http://schemas.microsoft.com/office/drawing/2014/main" id="{FC0A47E3-A9B8-7E4B-824C-D675CB11508E}"/>
                </a:ext>
              </a:extLst>
            </p:cNvPr>
            <p:cNvCxnSpPr/>
            <p:nvPr/>
          </p:nvCxnSpPr>
          <p:spPr>
            <a:xfrm>
              <a:off x="3651750" y="3771768"/>
              <a:ext cx="2362248" cy="0"/>
            </a:xfrm>
            <a:prstGeom prst="curvedConnector3">
              <a:avLst>
                <a:gd name="adj1" fmla="val 50000"/>
              </a:avLst>
            </a:prstGeom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17">
              <a:extLst>
                <a:ext uri="{FF2B5EF4-FFF2-40B4-BE49-F238E27FC236}">
                  <a16:creationId xmlns:a16="http://schemas.microsoft.com/office/drawing/2014/main" id="{18BD0386-D6EB-F344-99B5-91E3DD93ED60}"/>
                </a:ext>
              </a:extLst>
            </p:cNvPr>
            <p:cNvCxnSpPr/>
            <p:nvPr/>
          </p:nvCxnSpPr>
          <p:spPr>
            <a:xfrm rot="10800000" flipV="1">
              <a:off x="3651750" y="4000373"/>
              <a:ext cx="2362248" cy="0"/>
            </a:xfrm>
            <a:prstGeom prst="curvedConnector3">
              <a:avLst>
                <a:gd name="adj1" fmla="val 50000"/>
              </a:avLst>
            </a:prstGeom>
            <a:ln w="5715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15">
              <a:extLst>
                <a:ext uri="{FF2B5EF4-FFF2-40B4-BE49-F238E27FC236}">
                  <a16:creationId xmlns:a16="http://schemas.microsoft.com/office/drawing/2014/main" id="{160C8584-9331-874D-80A9-7A5A218077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20014" y="3295507"/>
              <a:ext cx="2058619" cy="400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buFontTx/>
                <a:buNone/>
                <a:defRPr/>
              </a:pPr>
              <a:r>
                <a:rPr lang="en-US" sz="2000" dirty="0" err="1">
                  <a:solidFill>
                    <a:schemeClr val="tx1"/>
                  </a:solidFill>
                  <a:latin typeface="+mn-lt"/>
                </a:rPr>
                <a:t>www.cornell.edu</a:t>
              </a:r>
              <a:r>
                <a:rPr lang="en-US" sz="2000" dirty="0">
                  <a:solidFill>
                    <a:schemeClr val="tx1"/>
                  </a:solidFill>
                  <a:latin typeface="+mn-lt"/>
                </a:rPr>
                <a:t>?</a:t>
              </a:r>
            </a:p>
          </p:txBody>
        </p:sp>
        <p:sp>
          <p:nvSpPr>
            <p:cNvPr id="23" name="TextBox 16">
              <a:extLst>
                <a:ext uri="{FF2B5EF4-FFF2-40B4-BE49-F238E27FC236}">
                  <a16:creationId xmlns:a16="http://schemas.microsoft.com/office/drawing/2014/main" id="{E4E4A656-8E9E-8E4E-AA4B-19AB153E41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4960" y="4228978"/>
              <a:ext cx="3844400" cy="400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buFontTx/>
                <a:buNone/>
                <a:defRPr/>
              </a:pPr>
              <a:r>
                <a:rPr lang="en-US" sz="2000" dirty="0">
                  <a:solidFill>
                    <a:schemeClr val="tx1"/>
                  </a:solidFill>
                  <a:latin typeface="+mn-lt"/>
                </a:rPr>
                <a:t>Referral: </a:t>
              </a:r>
              <a:r>
                <a:rPr lang="en-US" sz="2000" dirty="0" err="1">
                  <a:solidFill>
                    <a:schemeClr val="tx1"/>
                  </a:solidFill>
                  <a:latin typeface="+mn-lt"/>
                </a:rPr>
                <a:t>edu</a:t>
              </a:r>
              <a:r>
                <a:rPr lang="en-US" sz="2000" dirty="0">
                  <a:solidFill>
                    <a:schemeClr val="tx1"/>
                  </a:solidFill>
                  <a:latin typeface="+mn-lt"/>
                </a:rPr>
                <a:t> NS </a:t>
              </a:r>
              <a:r>
                <a:rPr lang="en-US" sz="2000" dirty="0" err="1">
                  <a:solidFill>
                    <a:schemeClr val="tx1"/>
                  </a:solidFill>
                  <a:latin typeface="+mn-lt"/>
                </a:rPr>
                <a:t>a.edu-servers.net</a:t>
              </a:r>
              <a:endParaRPr lang="is-IS" sz="20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24" name="TextBox 19">
              <a:extLst>
                <a:ext uri="{FF2B5EF4-FFF2-40B4-BE49-F238E27FC236}">
                  <a16:creationId xmlns:a16="http://schemas.microsoft.com/office/drawing/2014/main" id="{E06216E6-D83E-9A4D-AEB5-BF365A3B4E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2051" y="2955840"/>
              <a:ext cx="793823" cy="400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buFontTx/>
                <a:buNone/>
                <a:defRPr/>
              </a:pPr>
              <a:r>
                <a:rPr lang="en-US" sz="2000" dirty="0">
                  <a:solidFill>
                    <a:schemeClr val="tx1"/>
                  </a:solidFill>
                  <a:latin typeface="+mn-lt"/>
                </a:rPr>
                <a:t>Client</a:t>
              </a:r>
            </a:p>
          </p:txBody>
        </p:sp>
        <p:sp>
          <p:nvSpPr>
            <p:cNvPr id="25" name="TextBox 20">
              <a:extLst>
                <a:ext uri="{FF2B5EF4-FFF2-40B4-BE49-F238E27FC236}">
                  <a16:creationId xmlns:a16="http://schemas.microsoft.com/office/drawing/2014/main" id="{11D47296-0E0C-B34F-A1B8-88ABF952EC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7111" y="3462199"/>
              <a:ext cx="1536731" cy="4000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>
                <a:buFontTx/>
                <a:buNone/>
                <a:defRPr/>
              </a:pPr>
              <a:r>
                <a:rPr lang="en-US" sz="2000" dirty="0" err="1">
                  <a:solidFill>
                    <a:schemeClr val="tx1"/>
                  </a:solidFill>
                  <a:latin typeface="+mn-lt"/>
                </a:rPr>
                <a:t>Nameserver</a:t>
              </a:r>
              <a:endParaRPr lang="en-US" sz="2000" dirty="0">
                <a:solidFill>
                  <a:schemeClr val="tx1"/>
                </a:solidFill>
                <a:latin typeface="+mn-lt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CE31FCF-98F5-3D49-A009-B5D53E8C90DF}"/>
              </a:ext>
            </a:extLst>
          </p:cNvPr>
          <p:cNvSpPr/>
          <p:nvPr/>
        </p:nvSpPr>
        <p:spPr>
          <a:xfrm>
            <a:off x="8336663" y="579461"/>
            <a:ext cx="31896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/>
              <a:t>Most queries and responses are UDP datagrams</a:t>
            </a:r>
          </a:p>
        </p:txBody>
      </p:sp>
    </p:spTree>
    <p:extLst>
      <p:ext uri="{BB962C8B-B14F-4D97-AF65-F5344CB8AC3E}">
        <p14:creationId xmlns:p14="http://schemas.microsoft.com/office/powerpoint/2010/main" val="142701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Resolving Names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923479" y="6046129"/>
            <a:ext cx="6882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http://</a:t>
            </a:r>
            <a:r>
              <a:rPr lang="en-US" sz="1600" i="1" dirty="0" err="1"/>
              <a:t>en.wikipedia.org</a:t>
            </a:r>
            <a:r>
              <a:rPr lang="en-US" sz="1600" i="1" dirty="0"/>
              <a:t>/wiki/</a:t>
            </a:r>
            <a:r>
              <a:rPr lang="en-US" sz="1600" i="1" dirty="0" err="1"/>
              <a:t>File:An_example_of_theoretical_DNS_recursion.svg</a:t>
            </a:r>
            <a:endParaRPr lang="en-US" sz="16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173" y="2014194"/>
            <a:ext cx="9041654" cy="321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315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8" name="Rectangle 2">
            <a:extLst>
              <a:ext uri="{FF2B5EF4-FFF2-40B4-BE49-F238E27FC236}">
                <a16:creationId xmlns:a16="http://schemas.microsoft.com/office/drawing/2014/main" id="{60343546-3C81-D540-8996-8C0B61CB07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Recursive vs. Iterative Queries</a:t>
            </a:r>
          </a:p>
        </p:txBody>
      </p:sp>
      <p:sp>
        <p:nvSpPr>
          <p:cNvPr id="33793" name="Text Placeholder 4">
            <a:extLst>
              <a:ext uri="{FF2B5EF4-FFF2-40B4-BE49-F238E27FC236}">
                <a16:creationId xmlns:a16="http://schemas.microsoft.com/office/drawing/2014/main" id="{DD86C1C5-E26A-6443-8683-E8D4BD7C1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789522"/>
            <a:ext cx="4663440" cy="640080"/>
          </a:xfrm>
        </p:spPr>
        <p:txBody>
          <a:bodyPr>
            <a:normAutofit/>
          </a:bodyPr>
          <a:lstStyle/>
          <a:p>
            <a:r>
              <a:rPr lang="en-US" altLang="en-US" sz="24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Recursive</a:t>
            </a:r>
          </a:p>
        </p:txBody>
      </p:sp>
      <p:sp>
        <p:nvSpPr>
          <p:cNvPr id="33794" name="Content Placeholder 5">
            <a:extLst>
              <a:ext uri="{FF2B5EF4-FFF2-40B4-BE49-F238E27FC236}">
                <a16:creationId xmlns:a16="http://schemas.microsoft.com/office/drawing/2014/main" id="{E5A3B719-5BB3-684A-A0AD-643ACC21E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7" y="2507660"/>
            <a:ext cx="4881247" cy="3827666"/>
          </a:xfrm>
        </p:spPr>
        <p:txBody>
          <a:bodyPr>
            <a:noAutofit/>
          </a:bodyPr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Less burden on query initiator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More burden on nameserver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Has to return an answer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Most root and TLD servers won’t answer (shed load)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Local name server answers recursive query</a:t>
            </a:r>
          </a:p>
        </p:txBody>
      </p:sp>
      <p:sp>
        <p:nvSpPr>
          <p:cNvPr id="33795" name="Text Placeholder 6">
            <a:extLst>
              <a:ext uri="{FF2B5EF4-FFF2-40B4-BE49-F238E27FC236}">
                <a16:creationId xmlns:a16="http://schemas.microsoft.com/office/drawing/2014/main" id="{8ED158AE-442C-1A48-8EFA-61A5540D95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58712" y="1789522"/>
            <a:ext cx="4663440" cy="640080"/>
          </a:xfrm>
        </p:spPr>
        <p:txBody>
          <a:bodyPr>
            <a:normAutofit/>
          </a:bodyPr>
          <a:lstStyle/>
          <a:p>
            <a:r>
              <a:rPr lang="en-US" altLang="en-US" sz="24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Iterative</a:t>
            </a:r>
          </a:p>
        </p:txBody>
      </p:sp>
      <p:sp>
        <p:nvSpPr>
          <p:cNvPr id="33796" name="Content Placeholder 7">
            <a:extLst>
              <a:ext uri="{FF2B5EF4-FFF2-40B4-BE49-F238E27FC236}">
                <a16:creationId xmlns:a16="http://schemas.microsoft.com/office/drawing/2014/main" id="{8A22686A-2564-5148-A792-6D27FD6B47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58712" y="2507659"/>
            <a:ext cx="5248606" cy="3164509"/>
          </a:xfrm>
        </p:spPr>
        <p:txBody>
          <a:bodyPr>
            <a:noAutofit/>
          </a:bodyPr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More burden on query initiator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Less burden on nameserver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Refers query to another nameserver</a:t>
            </a:r>
          </a:p>
        </p:txBody>
      </p:sp>
    </p:spTree>
    <p:extLst>
      <p:ext uri="{BB962C8B-B14F-4D97-AF65-F5344CB8AC3E}">
        <p14:creationId xmlns:p14="http://schemas.microsoft.com/office/powerpoint/2010/main" val="2328012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F9384B-C473-AF4F-8F1E-ABC705120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7741" y="460323"/>
            <a:ext cx="9116518" cy="5937354"/>
          </a:xfrm>
          <a:solidFill>
            <a:schemeClr val="tx1"/>
          </a:solidFill>
        </p:spPr>
        <p:txBody>
          <a:bodyPr/>
          <a:lstStyle/>
          <a:p>
            <a:pPr algn="l">
              <a:spcBef>
                <a:spcPct val="0"/>
              </a:spcBef>
            </a:pPr>
            <a:r>
              <a:rPr lang="en-US" altLang="en-US" sz="18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$ dig @</a:t>
            </a:r>
            <a:r>
              <a:rPr lang="en-US" altLang="en-US" sz="1800" b="1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a.root-servers.net</a:t>
            </a:r>
            <a:r>
              <a:rPr lang="en-US" altLang="en-US" sz="18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 </a:t>
            </a:r>
            <a:r>
              <a:rPr lang="en-US" altLang="en-US" sz="1800" b="1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www.freebsd.org</a:t>
            </a:r>
            <a:r>
              <a:rPr lang="en-US" altLang="en-US" sz="18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 +</a:t>
            </a:r>
            <a:r>
              <a:rPr lang="en-US" altLang="en-US" sz="1800" b="1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norecurse</a:t>
            </a:r>
            <a:endParaRPr lang="en-US" altLang="en-US" sz="1800" b="1" dirty="0"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  <a:p>
            <a:pPr algn="l">
              <a:spcBef>
                <a:spcPct val="0"/>
              </a:spcBef>
            </a:pPr>
            <a:r>
              <a:rPr lang="en-US" altLang="en-US" sz="18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;; Got answer:</a:t>
            </a:r>
          </a:p>
          <a:p>
            <a:pPr algn="l">
              <a:spcBef>
                <a:spcPct val="0"/>
              </a:spcBef>
            </a:pPr>
            <a:r>
              <a:rPr lang="en-US" altLang="en-US" sz="18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;; -&gt;&gt;HEADER&lt;&lt;- opcode: QUERY, status: NOERROR, id: 57494</a:t>
            </a:r>
          </a:p>
          <a:p>
            <a:pPr algn="l">
              <a:spcBef>
                <a:spcPct val="0"/>
              </a:spcBef>
            </a:pPr>
            <a:r>
              <a:rPr lang="en-US" altLang="en-US" sz="18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;; QUERY: 1, ANSWER: 0, AUTHORITY: 2, ADDITIONAL: 2</a:t>
            </a:r>
          </a:p>
          <a:p>
            <a:pPr algn="l">
              <a:spcBef>
                <a:spcPct val="0"/>
              </a:spcBef>
            </a:pPr>
            <a:endParaRPr lang="en-US" altLang="en-US" sz="1800" b="1" dirty="0"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  <a:p>
            <a:pPr algn="l">
              <a:spcBef>
                <a:spcPct val="0"/>
              </a:spcBef>
            </a:pPr>
            <a:r>
              <a:rPr lang="en-US" altLang="en-US" sz="18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;; QUESTION SECTION:</a:t>
            </a:r>
          </a:p>
          <a:p>
            <a:pPr algn="l">
              <a:spcBef>
                <a:spcPct val="0"/>
              </a:spcBef>
            </a:pPr>
            <a:r>
              <a:rPr lang="en-US" altLang="en-US" sz="18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;</a:t>
            </a:r>
            <a:r>
              <a:rPr lang="en-US" altLang="en-US" sz="1800" b="1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www.freebsd.org</a:t>
            </a:r>
            <a:r>
              <a:rPr lang="en-US" altLang="en-US" sz="18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.		IN	A</a:t>
            </a:r>
          </a:p>
          <a:p>
            <a:pPr algn="l">
              <a:spcBef>
                <a:spcPct val="0"/>
              </a:spcBef>
            </a:pPr>
            <a:endParaRPr lang="en-US" altLang="en-US" sz="1800" b="1" dirty="0"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  <a:p>
            <a:pPr algn="l">
              <a:spcBef>
                <a:spcPct val="0"/>
              </a:spcBef>
            </a:pPr>
            <a:r>
              <a:rPr lang="en-US" altLang="en-US" sz="18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;; AUTHORITY SECTION:</a:t>
            </a:r>
          </a:p>
          <a:p>
            <a:pPr algn="l">
              <a:spcBef>
                <a:spcPct val="0"/>
              </a:spcBef>
            </a:pPr>
            <a:r>
              <a:rPr lang="en-US" altLang="en-US" sz="18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org.			172800	IN	NS	b0.org.afilias-nst.org.</a:t>
            </a:r>
          </a:p>
          <a:p>
            <a:pPr algn="l">
              <a:spcBef>
                <a:spcPct val="0"/>
              </a:spcBef>
            </a:pPr>
            <a:r>
              <a:rPr lang="en-US" altLang="en-US" sz="18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org.			172800	IN	NS	d0.org.afilias-nst.org.</a:t>
            </a:r>
          </a:p>
          <a:p>
            <a:pPr algn="l">
              <a:spcBef>
                <a:spcPct val="0"/>
              </a:spcBef>
            </a:pPr>
            <a:endParaRPr lang="en-US" altLang="en-US" sz="1800" b="1" dirty="0"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  <a:p>
            <a:pPr algn="l">
              <a:spcBef>
                <a:spcPct val="0"/>
              </a:spcBef>
            </a:pPr>
            <a:r>
              <a:rPr lang="en-US" altLang="en-US" sz="18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;; ADDITIONAL SECTION:</a:t>
            </a:r>
          </a:p>
          <a:p>
            <a:pPr algn="l">
              <a:spcBef>
                <a:spcPct val="0"/>
              </a:spcBef>
            </a:pPr>
            <a:r>
              <a:rPr lang="en-US" altLang="en-US" sz="18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b0.org.afilias-nst.org.	172800	IN	A	199.19.54.1</a:t>
            </a:r>
          </a:p>
          <a:p>
            <a:pPr algn="l">
              <a:spcBef>
                <a:spcPct val="0"/>
              </a:spcBef>
            </a:pPr>
            <a:r>
              <a:rPr lang="en-US" altLang="en-US" sz="18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d0.org.afilias-nst.org.	172800	IN	A	199.19.57.1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0FC0374-3C3B-7F48-993E-5C3C3F9F0A8A}"/>
              </a:ext>
            </a:extLst>
          </p:cNvPr>
          <p:cNvSpPr/>
          <p:nvPr/>
        </p:nvSpPr>
        <p:spPr>
          <a:xfrm>
            <a:off x="4430439" y="2089502"/>
            <a:ext cx="215900" cy="247650"/>
          </a:xfrm>
          <a:prstGeom prst="roundRect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buFontTx/>
              <a:buNone/>
              <a:defRPr/>
            </a:pP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2961CA6-CDD2-BC46-AE4D-1CA51874B88B}"/>
              </a:ext>
            </a:extLst>
          </p:cNvPr>
          <p:cNvGrpSpPr>
            <a:grpSpLocks/>
          </p:cNvGrpSpPr>
          <p:nvPr/>
        </p:nvGrpSpPr>
        <p:grpSpPr bwMode="auto">
          <a:xfrm>
            <a:off x="1581698" y="5152970"/>
            <a:ext cx="8201292" cy="984152"/>
            <a:chOff x="147782" y="4883236"/>
            <a:chExt cx="8201221" cy="983944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7230E51-0105-9546-9A7D-4D93BBB6AEAA}"/>
                </a:ext>
              </a:extLst>
            </p:cNvPr>
            <p:cNvSpPr/>
            <p:nvPr/>
          </p:nvSpPr>
          <p:spPr>
            <a:xfrm>
              <a:off x="147782" y="4883236"/>
              <a:ext cx="8158092" cy="526939"/>
            </a:xfrm>
            <a:prstGeom prst="roundRect">
              <a:avLst>
                <a:gd name="adj" fmla="val 9977"/>
              </a:avLst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Tx/>
                <a:buNone/>
                <a:defRPr/>
              </a:pPr>
              <a:endParaRPr lang="en-US"/>
            </a:p>
          </p:txBody>
        </p:sp>
        <p:sp>
          <p:nvSpPr>
            <p:cNvPr id="34828" name="TextBox 11">
              <a:extLst>
                <a:ext uri="{FF2B5EF4-FFF2-40B4-BE49-F238E27FC236}">
                  <a16:creationId xmlns:a16="http://schemas.microsoft.com/office/drawing/2014/main" id="{10753D27-5353-6C4B-8A0A-1FADCDF11F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1051" y="5405613"/>
              <a:ext cx="1947952" cy="4615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buFontTx/>
                <a:buNone/>
              </a:pPr>
              <a:r>
                <a:rPr lang="en-US" altLang="en-US" i="1" dirty="0">
                  <a:solidFill>
                    <a:srgbClr val="FFFF00"/>
                  </a:solidFill>
                  <a:latin typeface="Arial" panose="020B0604020202020204" pitchFamily="34" charset="0"/>
                </a:rPr>
                <a:t>Glue records</a:t>
              </a:r>
            </a:p>
          </p:txBody>
        </p:sp>
      </p:grpSp>
      <p:sp>
        <p:nvSpPr>
          <p:cNvPr id="3" name="Right Arrow 2">
            <a:extLst>
              <a:ext uri="{FF2B5EF4-FFF2-40B4-BE49-F238E27FC236}">
                <a16:creationId xmlns:a16="http://schemas.microsoft.com/office/drawing/2014/main" id="{D74285E6-E520-634F-8C27-94B802788724}"/>
              </a:ext>
            </a:extLst>
          </p:cNvPr>
          <p:cNvSpPr>
            <a:spLocks noChangeArrowheads="1"/>
          </p:cNvSpPr>
          <p:nvPr/>
        </p:nvSpPr>
        <p:spPr bwMode="auto">
          <a:xfrm rot="7783763">
            <a:off x="8844757" y="3516897"/>
            <a:ext cx="333375" cy="32226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28575">
            <a:solidFill>
              <a:schemeClr val="bg1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>
              <a:buFontTx/>
              <a:buNone/>
              <a:defRPr/>
            </a:pPr>
            <a:endParaRPr lang="en-US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AA20FA5-00AE-B14E-9150-5616B693B01C}"/>
              </a:ext>
            </a:extLst>
          </p:cNvPr>
          <p:cNvSpPr>
            <a:spLocks noChangeArrowheads="1"/>
          </p:cNvSpPr>
          <p:nvPr/>
        </p:nvSpPr>
        <p:spPr bwMode="auto">
          <a:xfrm rot="8100000">
            <a:off x="8381930" y="908614"/>
            <a:ext cx="333375" cy="323850"/>
          </a:xfrm>
          <a:prstGeom prst="rightArrow">
            <a:avLst>
              <a:gd name="adj1" fmla="val 50000"/>
              <a:gd name="adj2" fmla="val 49998"/>
            </a:avLst>
          </a:prstGeom>
          <a:solidFill>
            <a:srgbClr val="FFC000"/>
          </a:solidFill>
          <a:ln w="28575">
            <a:solidFill>
              <a:schemeClr val="bg1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>
              <a:buFontTx/>
              <a:buNone/>
              <a:defRPr/>
            </a:pPr>
            <a:endParaRPr lang="en-US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4BFE9C9-CE08-4842-BBFB-1883703DADBD}"/>
              </a:ext>
            </a:extLst>
          </p:cNvPr>
          <p:cNvSpPr>
            <a:spLocks noChangeArrowheads="1"/>
          </p:cNvSpPr>
          <p:nvPr/>
        </p:nvSpPr>
        <p:spPr bwMode="auto">
          <a:xfrm rot="8100000">
            <a:off x="8800802" y="4730596"/>
            <a:ext cx="333375" cy="32226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28575">
            <a:solidFill>
              <a:schemeClr val="bg1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>
              <a:buFontTx/>
              <a:buNone/>
              <a:defRPr/>
            </a:pPr>
            <a:endParaRPr lang="en-US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4E9FD01-887A-1B4B-810D-A617484A9763}"/>
              </a:ext>
            </a:extLst>
          </p:cNvPr>
          <p:cNvSpPr/>
          <p:nvPr/>
        </p:nvSpPr>
        <p:spPr>
          <a:xfrm>
            <a:off x="4340499" y="3907806"/>
            <a:ext cx="889000" cy="247650"/>
          </a:xfrm>
          <a:prstGeom prst="roundRect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buFontTx/>
              <a:buNone/>
              <a:defRPr/>
            </a:pPr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5857D4DF-0F13-AE4D-B620-145CCDD3C6A7}"/>
              </a:ext>
            </a:extLst>
          </p:cNvPr>
          <p:cNvSpPr>
            <a:spLocks noChangeArrowheads="1"/>
          </p:cNvSpPr>
          <p:nvPr/>
        </p:nvSpPr>
        <p:spPr bwMode="auto">
          <a:xfrm rot="7783763">
            <a:off x="4941095" y="3518485"/>
            <a:ext cx="333375" cy="32226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28575">
            <a:solidFill>
              <a:schemeClr val="bg1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>
              <a:buFontTx/>
              <a:buNone/>
              <a:defRPr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CF2788-C11A-D640-8C40-E434A373C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1" y="3364040"/>
            <a:ext cx="2854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2000" i="1">
                <a:solidFill>
                  <a:srgbClr val="FFFF00"/>
                </a:solidFill>
                <a:latin typeface="Arial" panose="020B0604020202020204" pitchFamily="34" charset="0"/>
              </a:rPr>
              <a:t>Time to live in seconds</a:t>
            </a:r>
          </a:p>
        </p:txBody>
      </p:sp>
    </p:spTree>
    <p:extLst>
      <p:ext uri="{BB962C8B-B14F-4D97-AF65-F5344CB8AC3E}">
        <p14:creationId xmlns:p14="http://schemas.microsoft.com/office/powerpoint/2010/main" val="299479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  <p:bldP spid="3" grpId="1" animBg="1"/>
      <p:bldP spid="13" grpId="0" animBg="1"/>
      <p:bldP spid="13" grpId="1" animBg="1"/>
      <p:bldP spid="14" grpId="0" animBg="1"/>
      <p:bldP spid="18" grpId="0" animBg="1"/>
      <p:bldP spid="19" grpId="0" animBg="1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44807443-C42A-654C-8959-3050D1887E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Turkey (2014)</a:t>
            </a:r>
          </a:p>
        </p:txBody>
      </p:sp>
      <p:pic>
        <p:nvPicPr>
          <p:cNvPr id="19459" name="Picture 4" descr="http://t2.gstatic.com/images?q=tbn:ANd9GcQ_dd6eW1t3yITj5_qhf3DjcNaLYvNxKNZDJ88Y-gQQVdW-lsbT4g">
            <a:extLst>
              <a:ext uri="{FF2B5EF4-FFF2-40B4-BE49-F238E27FC236}">
                <a16:creationId xmlns:a16="http://schemas.microsoft.com/office/drawing/2014/main" id="{79F802A1-E34C-344F-A111-B65CEA565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114" y="1851176"/>
            <a:ext cx="3705434" cy="4389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6" descr="http://t2.gstatic.com/images?q=tbn:ANd9GcTlBXuTyqxJhlhVY_4B03XGAHJHfvhAYkmavXM7qfFqXNfiuXQx9A">
            <a:extLst>
              <a:ext uri="{FF2B5EF4-FFF2-40B4-BE49-F238E27FC236}">
                <a16:creationId xmlns:a16="http://schemas.microsoft.com/office/drawing/2014/main" id="{62ED1244-5587-F548-8AD2-E48DCA58F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383" y="1223463"/>
            <a:ext cx="409575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3176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97673-C2BF-154F-B8CD-DA5F3CF7B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889" y="707402"/>
            <a:ext cx="8322039" cy="5757472"/>
          </a:xfrm>
          <a:solidFill>
            <a:schemeClr val="tx1"/>
          </a:solidFill>
        </p:spPr>
        <p:txBody>
          <a:bodyPr/>
          <a:lstStyle/>
          <a:p>
            <a:pPr algn="l">
              <a:spcBef>
                <a:spcPct val="0"/>
              </a:spcBef>
            </a:pPr>
            <a:r>
              <a:rPr lang="en-US" altLang="en-US" sz="1800" b="1" dirty="0">
                <a:solidFill>
                  <a:srgbClr val="FFFF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$ dig @</a:t>
            </a:r>
            <a:r>
              <a:rPr lang="en-US" altLang="en-US" sz="18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199.19.54.1 </a:t>
            </a:r>
            <a:r>
              <a:rPr lang="en-US" altLang="en-US" sz="1800" b="1" dirty="0" err="1">
                <a:solidFill>
                  <a:srgbClr val="FFFF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www.freebsd.org</a:t>
            </a:r>
            <a:r>
              <a:rPr lang="en-US" altLang="en-US" sz="1800" b="1" dirty="0">
                <a:solidFill>
                  <a:srgbClr val="FFFF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+</a:t>
            </a:r>
            <a:r>
              <a:rPr lang="en-US" altLang="en-US" sz="1800" b="1" dirty="0" err="1">
                <a:solidFill>
                  <a:srgbClr val="FFFF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norecurse</a:t>
            </a:r>
            <a:r>
              <a:rPr lang="en-US" altLang="en-US" sz="1800" b="1" dirty="0">
                <a:solidFill>
                  <a:srgbClr val="FFFF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</a:t>
            </a:r>
          </a:p>
          <a:p>
            <a:pPr algn="l">
              <a:spcBef>
                <a:spcPct val="0"/>
              </a:spcBef>
            </a:pPr>
            <a:r>
              <a:rPr lang="en-US" altLang="en-US" sz="1800" b="1" dirty="0">
                <a:solidFill>
                  <a:srgbClr val="FFFF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;; Got answer:</a:t>
            </a:r>
          </a:p>
          <a:p>
            <a:pPr algn="l">
              <a:spcBef>
                <a:spcPct val="0"/>
              </a:spcBef>
            </a:pPr>
            <a:r>
              <a:rPr lang="en-US" altLang="en-US" sz="1800" b="1" dirty="0">
                <a:solidFill>
                  <a:srgbClr val="FFFF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;; -&gt;&gt;HEADER&lt;&lt;- opcode: QUERY, status: NOERROR, id: 39912</a:t>
            </a:r>
          </a:p>
          <a:p>
            <a:pPr algn="l">
              <a:spcBef>
                <a:spcPct val="0"/>
              </a:spcBef>
            </a:pPr>
            <a:r>
              <a:rPr lang="en-US" altLang="en-US" sz="1800" b="1" dirty="0">
                <a:solidFill>
                  <a:srgbClr val="FFFF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;; QUERY: 1, ANSWER: 0, AUTHORITY: 3, ADDITIONAL: 0</a:t>
            </a:r>
          </a:p>
          <a:p>
            <a:pPr algn="l">
              <a:spcBef>
                <a:spcPct val="0"/>
              </a:spcBef>
            </a:pPr>
            <a:endParaRPr lang="en-US" altLang="en-US" sz="1800" b="1" dirty="0">
              <a:solidFill>
                <a:srgbClr val="FFFFFF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  <a:p>
            <a:pPr algn="l">
              <a:spcBef>
                <a:spcPct val="0"/>
              </a:spcBef>
            </a:pPr>
            <a:r>
              <a:rPr lang="en-US" altLang="en-US" sz="1800" b="1" dirty="0">
                <a:solidFill>
                  <a:srgbClr val="FFFF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;; QUESTION SECTION:</a:t>
            </a:r>
          </a:p>
          <a:p>
            <a:pPr algn="l">
              <a:spcBef>
                <a:spcPct val="0"/>
              </a:spcBef>
            </a:pPr>
            <a:r>
              <a:rPr lang="en-US" altLang="en-US" sz="1800" b="1" dirty="0">
                <a:solidFill>
                  <a:srgbClr val="FFFF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;</a:t>
            </a:r>
            <a:r>
              <a:rPr lang="en-US" altLang="en-US" sz="1800" b="1" dirty="0" err="1">
                <a:solidFill>
                  <a:srgbClr val="FFFF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www.freebsd.org</a:t>
            </a:r>
            <a:r>
              <a:rPr lang="en-US" altLang="en-US" sz="1800" b="1" dirty="0">
                <a:solidFill>
                  <a:srgbClr val="FFFF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.		IN	A</a:t>
            </a:r>
          </a:p>
          <a:p>
            <a:pPr algn="l">
              <a:spcBef>
                <a:spcPct val="0"/>
              </a:spcBef>
            </a:pPr>
            <a:endParaRPr lang="en-US" altLang="en-US" sz="1800" b="1" dirty="0">
              <a:solidFill>
                <a:srgbClr val="FFFFFF"/>
              </a:solidFill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  <a:p>
            <a:pPr algn="l">
              <a:spcBef>
                <a:spcPct val="0"/>
              </a:spcBef>
            </a:pPr>
            <a:r>
              <a:rPr lang="en-US" altLang="en-US" sz="1800" b="1" dirty="0">
                <a:solidFill>
                  <a:srgbClr val="FFFF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;; AUTHORITY SECTION:</a:t>
            </a:r>
          </a:p>
          <a:p>
            <a:pPr algn="l">
              <a:spcBef>
                <a:spcPct val="0"/>
              </a:spcBef>
            </a:pPr>
            <a:r>
              <a:rPr lang="en-US" altLang="en-US" sz="1800" b="1" dirty="0" err="1">
                <a:solidFill>
                  <a:srgbClr val="FFFF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freebsd.org</a:t>
            </a:r>
            <a:r>
              <a:rPr lang="en-US" altLang="en-US" sz="1800" b="1" dirty="0">
                <a:solidFill>
                  <a:srgbClr val="FFFF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.		86400	IN	NS	ns1.isc-sns.net.</a:t>
            </a:r>
          </a:p>
          <a:p>
            <a:pPr algn="l">
              <a:spcBef>
                <a:spcPct val="0"/>
              </a:spcBef>
            </a:pPr>
            <a:r>
              <a:rPr lang="en-US" altLang="en-US" sz="1800" b="1" dirty="0" err="1">
                <a:solidFill>
                  <a:srgbClr val="FFFF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freebsd.org</a:t>
            </a:r>
            <a:r>
              <a:rPr lang="en-US" altLang="en-US" sz="1800" b="1" dirty="0">
                <a:solidFill>
                  <a:srgbClr val="FFFF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.		86400	IN	NS	ns2.isc-sns.com.</a:t>
            </a:r>
          </a:p>
          <a:p>
            <a:pPr algn="l">
              <a:spcBef>
                <a:spcPct val="0"/>
              </a:spcBef>
            </a:pPr>
            <a:r>
              <a:rPr lang="en-US" altLang="en-US" sz="1800" b="1" dirty="0" err="1">
                <a:solidFill>
                  <a:srgbClr val="FFFF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freebsd.org</a:t>
            </a:r>
            <a:r>
              <a:rPr lang="en-US" altLang="en-US" sz="1800" b="1" dirty="0">
                <a:solidFill>
                  <a:srgbClr val="FFFF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.		86400	IN	NS	ns3.isc-sns.info.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9841CD6-79B7-5F46-8C72-B3D48523EB83}"/>
              </a:ext>
            </a:extLst>
          </p:cNvPr>
          <p:cNvSpPr/>
          <p:nvPr/>
        </p:nvSpPr>
        <p:spPr>
          <a:xfrm>
            <a:off x="6784300" y="2709473"/>
            <a:ext cx="1971675" cy="225425"/>
          </a:xfrm>
          <a:prstGeom prst="roundRect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buFontTx/>
              <a:buNone/>
              <a:defRPr/>
            </a:pPr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B035CE9D-ABEF-0B4F-8615-05042365326B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9466446" y="4474565"/>
            <a:ext cx="333375" cy="32226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28575">
            <a:solidFill>
              <a:schemeClr val="bg1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>
              <a:buFontTx/>
              <a:buNone/>
              <a:defRPr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3D2BC94-8C40-024F-85FA-C013134C56A7}"/>
              </a:ext>
            </a:extLst>
          </p:cNvPr>
          <p:cNvGrpSpPr>
            <a:grpSpLocks/>
          </p:cNvGrpSpPr>
          <p:nvPr/>
        </p:nvGrpSpPr>
        <p:grpSpPr bwMode="auto">
          <a:xfrm>
            <a:off x="3505201" y="1114426"/>
            <a:ext cx="3432175" cy="561975"/>
            <a:chOff x="2777826" y="1288895"/>
            <a:chExt cx="3432331" cy="561677"/>
          </a:xfrm>
        </p:grpSpPr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2E7D7FF3-9B4E-F54B-B9DB-ABB948A8773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100000">
              <a:off x="2777826" y="1526894"/>
              <a:ext cx="333390" cy="323678"/>
            </a:xfrm>
            <a:prstGeom prst="rightArrow">
              <a:avLst>
                <a:gd name="adj1" fmla="val 50000"/>
                <a:gd name="adj2" fmla="val 49998"/>
              </a:avLst>
            </a:prstGeom>
            <a:solidFill>
              <a:srgbClr val="FFC000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buFontTx/>
                <a:buNone/>
                <a:defRPr/>
              </a:pPr>
              <a:endParaRPr lang="en-US" dirty="0"/>
            </a:p>
          </p:txBody>
        </p:sp>
        <p:sp>
          <p:nvSpPr>
            <p:cNvPr id="36871" name="TextBox 9">
              <a:extLst>
                <a:ext uri="{FF2B5EF4-FFF2-40B4-BE49-F238E27FC236}">
                  <a16:creationId xmlns:a16="http://schemas.microsoft.com/office/drawing/2014/main" id="{9622D262-3B49-D44C-B4B1-7F9A1A9B0D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3418" y="1288895"/>
              <a:ext cx="3126739" cy="461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buFontTx/>
                <a:buNone/>
              </a:pPr>
              <a:r>
                <a:rPr lang="en-US" altLang="en-US">
                  <a:solidFill>
                    <a:srgbClr val="FFFF00"/>
                  </a:solidFill>
                  <a:latin typeface="Arial" panose="020B0604020202020204" pitchFamily="34" charset="0"/>
                </a:rPr>
                <a:t>(authoritative for org.)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200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CA08D-0C57-5848-B302-7F5520870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547697"/>
            <a:ext cx="7994542" cy="5959509"/>
          </a:xfrm>
          <a:solidFill>
            <a:srgbClr val="000000"/>
          </a:solidFill>
        </p:spPr>
        <p:txBody>
          <a:bodyPr>
            <a:noAutofit/>
          </a:bodyPr>
          <a:lstStyle/>
          <a:p>
            <a:pPr algn="l">
              <a:spcBef>
                <a:spcPct val="0"/>
              </a:spcBef>
            </a:pPr>
            <a:r>
              <a:rPr lang="en-US" altLang="en-US" sz="1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$ dig @ns1.isc-sns.net </a:t>
            </a:r>
            <a:r>
              <a:rPr lang="en-US" altLang="en-US" sz="1600" b="1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www.freebsd.org</a:t>
            </a:r>
            <a:r>
              <a:rPr lang="en-US" altLang="en-US" sz="1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 +</a:t>
            </a:r>
            <a:r>
              <a:rPr lang="en-US" altLang="en-US" sz="1600" b="1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norecurse</a:t>
            </a:r>
            <a:endParaRPr lang="en-US" altLang="en-US" sz="1600" b="1" dirty="0"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  <a:p>
            <a:pPr algn="l">
              <a:spcBef>
                <a:spcPct val="0"/>
              </a:spcBef>
            </a:pPr>
            <a:r>
              <a:rPr lang="en-US" altLang="en-US" sz="1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;; Got answer:</a:t>
            </a:r>
          </a:p>
          <a:p>
            <a:pPr algn="l">
              <a:spcBef>
                <a:spcPct val="0"/>
              </a:spcBef>
            </a:pPr>
            <a:r>
              <a:rPr lang="en-US" altLang="en-US" sz="1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;; -&gt;&gt;HEADER&lt;&lt;- opcode: QUERY, status: NOERROR, id: 17037</a:t>
            </a:r>
          </a:p>
          <a:p>
            <a:pPr algn="l">
              <a:spcBef>
                <a:spcPct val="0"/>
              </a:spcBef>
            </a:pPr>
            <a:r>
              <a:rPr lang="en-US" altLang="en-US" sz="1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;; QUERY: 1, ANSWER: 1, AUTHORITY: 3, ADDITIONAL: 3</a:t>
            </a:r>
          </a:p>
          <a:p>
            <a:pPr algn="l">
              <a:spcBef>
                <a:spcPct val="0"/>
              </a:spcBef>
            </a:pPr>
            <a:endParaRPr lang="en-US" altLang="en-US" sz="1600" b="1" dirty="0"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  <a:p>
            <a:pPr algn="l">
              <a:spcBef>
                <a:spcPct val="0"/>
              </a:spcBef>
            </a:pPr>
            <a:r>
              <a:rPr lang="en-US" altLang="en-US" sz="1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;; QUESTION SECTION:</a:t>
            </a:r>
          </a:p>
          <a:p>
            <a:pPr algn="l">
              <a:spcBef>
                <a:spcPct val="0"/>
              </a:spcBef>
            </a:pPr>
            <a:r>
              <a:rPr lang="en-US" altLang="en-US" sz="1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;</a:t>
            </a:r>
            <a:r>
              <a:rPr lang="en-US" altLang="en-US" sz="1600" b="1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www.freebsd.org</a:t>
            </a:r>
            <a:r>
              <a:rPr lang="en-US" altLang="en-US" sz="1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.		IN	A</a:t>
            </a:r>
          </a:p>
          <a:p>
            <a:pPr algn="l">
              <a:spcBef>
                <a:spcPct val="0"/>
              </a:spcBef>
            </a:pPr>
            <a:endParaRPr lang="en-US" altLang="en-US" sz="1600" b="1" dirty="0"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  <a:p>
            <a:pPr algn="l">
              <a:spcBef>
                <a:spcPct val="0"/>
              </a:spcBef>
            </a:pPr>
            <a:r>
              <a:rPr lang="en-US" altLang="en-US" sz="1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;; ANSWER SECTION:</a:t>
            </a:r>
          </a:p>
          <a:p>
            <a:pPr algn="l">
              <a:spcBef>
                <a:spcPct val="0"/>
              </a:spcBef>
            </a:pPr>
            <a:r>
              <a:rPr lang="en-US" altLang="en-US" sz="1600" b="1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www.freebsd.org</a:t>
            </a:r>
            <a:r>
              <a:rPr lang="en-US" altLang="en-US" sz="1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.	3600	IN	A	69.147.83.33</a:t>
            </a:r>
          </a:p>
          <a:p>
            <a:pPr algn="l">
              <a:spcBef>
                <a:spcPct val="0"/>
              </a:spcBef>
            </a:pPr>
            <a:endParaRPr lang="en-US" altLang="en-US" sz="1600" b="1" dirty="0"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  <a:p>
            <a:pPr algn="l">
              <a:spcBef>
                <a:spcPct val="0"/>
              </a:spcBef>
            </a:pPr>
            <a:r>
              <a:rPr lang="en-US" altLang="en-US" sz="1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;; AUTHORITY SECTION:</a:t>
            </a:r>
          </a:p>
          <a:p>
            <a:pPr algn="l">
              <a:spcBef>
                <a:spcPct val="0"/>
              </a:spcBef>
            </a:pPr>
            <a:r>
              <a:rPr lang="en-US" altLang="en-US" sz="1600" b="1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freebsd.org</a:t>
            </a:r>
            <a:r>
              <a:rPr lang="en-US" altLang="en-US" sz="1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.		3600	IN	NS	ns2.isc-sns.com.</a:t>
            </a:r>
          </a:p>
          <a:p>
            <a:pPr algn="l">
              <a:spcBef>
                <a:spcPct val="0"/>
              </a:spcBef>
            </a:pPr>
            <a:r>
              <a:rPr lang="en-US" altLang="en-US" sz="1600" b="1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freebsd.org</a:t>
            </a:r>
            <a:r>
              <a:rPr lang="en-US" altLang="en-US" sz="1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.		3600	IN	NS	ns1.isc-sns.net.</a:t>
            </a:r>
          </a:p>
          <a:p>
            <a:pPr algn="l">
              <a:spcBef>
                <a:spcPct val="0"/>
              </a:spcBef>
            </a:pPr>
            <a:r>
              <a:rPr lang="en-US" altLang="en-US" sz="1600" b="1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freebsd.org</a:t>
            </a:r>
            <a:r>
              <a:rPr lang="en-US" altLang="en-US" sz="1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.		3600	IN	NS	ns3.isc-sns.info.</a:t>
            </a:r>
          </a:p>
          <a:p>
            <a:pPr algn="l">
              <a:spcBef>
                <a:spcPct val="0"/>
              </a:spcBef>
            </a:pPr>
            <a:endParaRPr lang="en-US" altLang="en-US" sz="1600" b="1" dirty="0"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  <a:p>
            <a:pPr algn="l">
              <a:spcBef>
                <a:spcPct val="0"/>
              </a:spcBef>
            </a:pPr>
            <a:r>
              <a:rPr lang="en-US" altLang="en-US" sz="1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;; ADDITIONAL SECTION:</a:t>
            </a:r>
          </a:p>
          <a:p>
            <a:pPr algn="l">
              <a:spcBef>
                <a:spcPct val="0"/>
              </a:spcBef>
            </a:pPr>
            <a:r>
              <a:rPr lang="en-US" altLang="en-US" sz="1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ns1.isc-sns.net.	3600	IN	A	72.52.71.1</a:t>
            </a:r>
          </a:p>
          <a:p>
            <a:pPr algn="l">
              <a:spcBef>
                <a:spcPct val="0"/>
              </a:spcBef>
            </a:pPr>
            <a:r>
              <a:rPr lang="en-US" altLang="en-US" sz="1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ns2.isc-sns.com.	3600	IN	A	38.103.2.1</a:t>
            </a:r>
          </a:p>
          <a:p>
            <a:pPr algn="l">
              <a:spcBef>
                <a:spcPct val="0"/>
              </a:spcBef>
            </a:pPr>
            <a:r>
              <a:rPr lang="en-US" altLang="en-US" sz="1600" b="1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ns3.isc-sns.info.	3600	IN	A	63.243.194.1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E165A39-F6A3-334D-8895-E4451F2D3089}"/>
              </a:ext>
            </a:extLst>
          </p:cNvPr>
          <p:cNvSpPr/>
          <p:nvPr/>
        </p:nvSpPr>
        <p:spPr>
          <a:xfrm>
            <a:off x="1676400" y="3232944"/>
            <a:ext cx="7391400" cy="392112"/>
          </a:xfrm>
          <a:prstGeom prst="roundRect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buFontTx/>
              <a:buNone/>
              <a:defRPr/>
            </a:pPr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637A4B-2421-1A4F-B649-DA4DBF75440B}"/>
              </a:ext>
            </a:extLst>
          </p:cNvPr>
          <p:cNvGrpSpPr>
            <a:grpSpLocks/>
          </p:cNvGrpSpPr>
          <p:nvPr/>
        </p:nvGrpSpPr>
        <p:grpSpPr bwMode="auto">
          <a:xfrm>
            <a:off x="3098006" y="425745"/>
            <a:ext cx="4548188" cy="538162"/>
            <a:chOff x="2777826" y="1312130"/>
            <a:chExt cx="4546628" cy="538442"/>
          </a:xfrm>
        </p:grpSpPr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19B8596D-B31A-AE44-A62E-C0CD073A86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100000">
              <a:off x="2777826" y="1528142"/>
              <a:ext cx="333261" cy="32243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C000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>
                <a:buFontTx/>
                <a:buNone/>
                <a:defRPr/>
              </a:pPr>
              <a:endParaRPr lang="en-US" dirty="0"/>
            </a:p>
          </p:txBody>
        </p:sp>
        <p:sp>
          <p:nvSpPr>
            <p:cNvPr id="38919" name="TextBox 9">
              <a:extLst>
                <a:ext uri="{FF2B5EF4-FFF2-40B4-BE49-F238E27FC236}">
                  <a16:creationId xmlns:a16="http://schemas.microsoft.com/office/drawing/2014/main" id="{665CEE8E-852F-EB46-B801-33C342A82C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6499" y="1312130"/>
              <a:ext cx="4237955" cy="462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buFontTx/>
                <a:buNone/>
              </a:pPr>
              <a:r>
                <a:rPr lang="en-US" altLang="en-US">
                  <a:solidFill>
                    <a:srgbClr val="FFFF00"/>
                  </a:solidFill>
                  <a:latin typeface="Arial" panose="020B0604020202020204" pitchFamily="34" charset="0"/>
                </a:rPr>
                <a:t>(authoritative for freebsd.org.)</a:t>
              </a:r>
            </a:p>
          </p:txBody>
        </p:sp>
      </p:grp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2D08C09-B45C-6343-82C9-B3352221A85B}"/>
              </a:ext>
            </a:extLst>
          </p:cNvPr>
          <p:cNvSpPr/>
          <p:nvPr/>
        </p:nvSpPr>
        <p:spPr>
          <a:xfrm>
            <a:off x="1676400" y="5355164"/>
            <a:ext cx="7391400" cy="1063625"/>
          </a:xfrm>
          <a:prstGeom prst="roundRect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buFontTx/>
              <a:buNone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05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>
            <a:extLst>
              <a:ext uri="{FF2B5EF4-FFF2-40B4-BE49-F238E27FC236}">
                <a16:creationId xmlns:a16="http://schemas.microsoft.com/office/drawing/2014/main" id="{D7FB09F7-F4EA-234E-A851-C751FCAAB8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DNS Amplification Attack</a:t>
            </a:r>
            <a:endParaRPr lang="en-US" altLang="en-US" sz="2800">
              <a:ea typeface="ＭＳ Ｐゴシック" panose="020B0600070205080204" pitchFamily="34" charset="-128"/>
            </a:endParaRPr>
          </a:p>
        </p:txBody>
      </p:sp>
      <p:sp>
        <p:nvSpPr>
          <p:cNvPr id="51202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9FB64DA2-E16E-7742-8677-71E496D5B9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66800" y="1310391"/>
            <a:ext cx="7848600" cy="5045075"/>
          </a:xfrm>
        </p:spPr>
        <p:txBody>
          <a:bodyPr/>
          <a:lstStyle/>
          <a:p>
            <a:pPr eaLnBrk="1" hangingPunct="1">
              <a:buFont typeface="Monotype Sorts" pitchFamily="2" charset="2"/>
              <a:buNone/>
            </a:pPr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>
              <a:buFont typeface="Monotype Sorts" pitchFamily="2" charset="2"/>
              <a:buNone/>
            </a:pPr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>
              <a:buFont typeface="Monotype Sorts" pitchFamily="2" charset="2"/>
              <a:buNone/>
            </a:pPr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>
              <a:buFont typeface="Monotype Sorts" pitchFamily="2" charset="2"/>
              <a:buNone/>
            </a:pPr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>
              <a:buFont typeface="Monotype Sorts" pitchFamily="2" charset="2"/>
              <a:buNone/>
            </a:pPr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>
              <a:buFont typeface="Monotype Sorts" pitchFamily="2" charset="2"/>
              <a:buNone/>
            </a:pPr>
            <a:endParaRPr lang="en-US" altLang="en-US" sz="2000">
              <a:ea typeface="ＭＳ Ｐゴシック" panose="020B0600070205080204" pitchFamily="34" charset="-128"/>
            </a:endParaRPr>
          </a:p>
        </p:txBody>
      </p:sp>
      <p:sp>
        <p:nvSpPr>
          <p:cNvPr id="1425412" name="Text Box 4">
            <a:extLst>
              <a:ext uri="{FF2B5EF4-FFF2-40B4-BE49-F238E27FC236}">
                <a16:creationId xmlns:a16="http://schemas.microsoft.com/office/drawing/2014/main" id="{9290B695-1E61-8C40-897E-D458045F8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9988" y="4858797"/>
            <a:ext cx="7043373" cy="1233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l">
              <a:buFontTx/>
              <a:buNone/>
            </a:pPr>
            <a:r>
              <a:rPr kumimoji="1" lang="en-US" altLang="en-US" sz="2000" dirty="0">
                <a:solidFill>
                  <a:schemeClr val="tx1"/>
                </a:solidFill>
                <a:latin typeface="+mn-lt"/>
              </a:rPr>
              <a:t>2006:    0.58M open resolvers on Internet  (Kaminsky-</a:t>
            </a:r>
            <a:r>
              <a:rPr kumimoji="1" lang="en-US" altLang="en-US" sz="2000" dirty="0" err="1">
                <a:solidFill>
                  <a:schemeClr val="tx1"/>
                </a:solidFill>
                <a:latin typeface="+mn-lt"/>
              </a:rPr>
              <a:t>Shiffman</a:t>
            </a:r>
            <a:r>
              <a:rPr kumimoji="1" lang="en-US" altLang="ja-JP" sz="2000" dirty="0">
                <a:solidFill>
                  <a:schemeClr val="tx1"/>
                </a:solidFill>
                <a:latin typeface="+mn-lt"/>
              </a:rPr>
              <a:t>)</a:t>
            </a:r>
          </a:p>
          <a:p>
            <a:pPr algn="l">
              <a:buFontTx/>
              <a:buNone/>
            </a:pPr>
            <a:r>
              <a:rPr kumimoji="1" lang="en-US" altLang="en-US" sz="2000" dirty="0">
                <a:solidFill>
                  <a:schemeClr val="tx1"/>
                </a:solidFill>
                <a:latin typeface="+mn-lt"/>
              </a:rPr>
              <a:t>2013:   21.7M  open resolvers  (</a:t>
            </a:r>
            <a:r>
              <a:rPr kumimoji="1" lang="en-US" altLang="en-US" sz="2000" dirty="0" err="1">
                <a:solidFill>
                  <a:schemeClr val="tx1"/>
                </a:solidFill>
                <a:latin typeface="+mn-lt"/>
              </a:rPr>
              <a:t>openresolverproject.org</a:t>
            </a:r>
            <a:r>
              <a:rPr kumimoji="1" lang="en-US" altLang="en-US" sz="2000" dirty="0">
                <a:solidFill>
                  <a:schemeClr val="tx1"/>
                </a:solidFill>
                <a:latin typeface="+mn-lt"/>
              </a:rPr>
              <a:t>)</a:t>
            </a:r>
          </a:p>
          <a:p>
            <a:pPr>
              <a:spcBef>
                <a:spcPts val="1675"/>
              </a:spcBef>
            </a:pPr>
            <a:r>
              <a:rPr kumimoji="1" lang="en-US" altLang="en-US" sz="2000" dirty="0">
                <a:solidFill>
                  <a:schemeClr val="tx1"/>
                </a:solidFill>
                <a:latin typeface="+mn-lt"/>
              </a:rPr>
              <a:t>March 2013: 300 Gbps DDoS attack on </a:t>
            </a:r>
            <a:r>
              <a:rPr kumimoji="1" lang="en-US" altLang="en-US" sz="2000" dirty="0" err="1">
                <a:solidFill>
                  <a:schemeClr val="tx1"/>
                </a:solidFill>
                <a:latin typeface="+mn-lt"/>
              </a:rPr>
              <a:t>Spamhaus</a:t>
            </a:r>
            <a:endParaRPr kumimoji="1" lang="en-US" altLang="en-US" sz="2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1204" name="Rectangle 5">
            <a:extLst>
              <a:ext uri="{FF2B5EF4-FFF2-40B4-BE49-F238E27FC236}">
                <a16:creationId xmlns:a16="http://schemas.microsoft.com/office/drawing/2014/main" id="{5BD9A180-9ED7-F343-B31B-CE2EFCEB34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0901" y="3596390"/>
            <a:ext cx="1490663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DNS</a:t>
            </a:r>
            <a:br>
              <a:rPr lang="en-US" altLang="en-US">
                <a:solidFill>
                  <a:schemeClr val="tx1"/>
                </a:solidFill>
                <a:latin typeface="+mn-lt"/>
              </a:rPr>
            </a:br>
            <a:r>
              <a:rPr lang="en-US" altLang="en-US">
                <a:solidFill>
                  <a:schemeClr val="tx1"/>
                </a:solidFill>
                <a:latin typeface="+mn-lt"/>
              </a:rPr>
              <a:t>Server</a:t>
            </a:r>
          </a:p>
        </p:txBody>
      </p:sp>
      <p:pic>
        <p:nvPicPr>
          <p:cNvPr id="51205" name="Picture 6" descr="j0239481">
            <a:extLst>
              <a:ext uri="{FF2B5EF4-FFF2-40B4-BE49-F238E27FC236}">
                <a16:creationId xmlns:a16="http://schemas.microsoft.com/office/drawing/2014/main" id="{86199E58-E43C-4942-B8A6-FE856D0C0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0" y="3139190"/>
            <a:ext cx="762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6" name="Text Box 7">
            <a:extLst>
              <a:ext uri="{FF2B5EF4-FFF2-40B4-BE49-F238E27FC236}">
                <a16:creationId xmlns:a16="http://schemas.microsoft.com/office/drawing/2014/main" id="{C2492B5D-990C-6746-8326-2FA9A78F5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0" y="3717040"/>
            <a:ext cx="869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l"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</a:rPr>
              <a:t>DoS</a:t>
            </a:r>
            <a:br>
              <a:rPr lang="en-US" altLang="en-US" sz="1800">
                <a:solidFill>
                  <a:schemeClr val="tx1"/>
                </a:solidFill>
                <a:latin typeface="+mn-lt"/>
              </a:rPr>
            </a:br>
            <a:r>
              <a:rPr lang="en-US" altLang="en-US" sz="1800">
                <a:solidFill>
                  <a:schemeClr val="tx1"/>
                </a:solidFill>
                <a:latin typeface="+mn-lt"/>
              </a:rPr>
              <a:t>Source</a:t>
            </a:r>
          </a:p>
        </p:txBody>
      </p:sp>
      <p:pic>
        <p:nvPicPr>
          <p:cNvPr id="51207" name="Picture 8" descr="j0239481">
            <a:extLst>
              <a:ext uri="{FF2B5EF4-FFF2-40B4-BE49-F238E27FC236}">
                <a16:creationId xmlns:a16="http://schemas.microsoft.com/office/drawing/2014/main" id="{07DF4728-DB8C-9A45-8AA0-808AA7463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700" y="3139190"/>
            <a:ext cx="762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8" name="Text Box 9">
            <a:extLst>
              <a:ext uri="{FF2B5EF4-FFF2-40B4-BE49-F238E27FC236}">
                <a16:creationId xmlns:a16="http://schemas.microsoft.com/office/drawing/2014/main" id="{839A1ABF-C50D-774D-982C-708BAB07DA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5650" y="3717040"/>
            <a:ext cx="8098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l"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</a:rPr>
              <a:t>DoS</a:t>
            </a:r>
            <a:br>
              <a:rPr lang="en-US" altLang="en-US" sz="1800">
                <a:solidFill>
                  <a:schemeClr val="tx1"/>
                </a:solidFill>
                <a:latin typeface="+mn-lt"/>
              </a:rPr>
            </a:br>
            <a:r>
              <a:rPr lang="en-US" altLang="en-US" sz="1800">
                <a:solidFill>
                  <a:schemeClr val="tx1"/>
                </a:solidFill>
                <a:latin typeface="+mn-lt"/>
              </a:rPr>
              <a:t>Target</a:t>
            </a:r>
          </a:p>
        </p:txBody>
      </p:sp>
      <p:grpSp>
        <p:nvGrpSpPr>
          <p:cNvPr id="2" name="Group 10">
            <a:extLst>
              <a:ext uri="{FF2B5EF4-FFF2-40B4-BE49-F238E27FC236}">
                <a16:creationId xmlns:a16="http://schemas.microsoft.com/office/drawing/2014/main" id="{502CA4AC-BDA3-1540-9885-25785115001E}"/>
              </a:ext>
            </a:extLst>
          </p:cNvPr>
          <p:cNvGrpSpPr>
            <a:grpSpLocks/>
          </p:cNvGrpSpPr>
          <p:nvPr/>
        </p:nvGrpSpPr>
        <p:grpSpPr bwMode="auto">
          <a:xfrm>
            <a:off x="2222500" y="2605790"/>
            <a:ext cx="2590800" cy="990600"/>
            <a:chOff x="816" y="960"/>
            <a:chExt cx="1632" cy="624"/>
          </a:xfrm>
        </p:grpSpPr>
        <p:sp>
          <p:nvSpPr>
            <p:cNvPr id="51216" name="Line 11">
              <a:extLst>
                <a:ext uri="{FF2B5EF4-FFF2-40B4-BE49-F238E27FC236}">
                  <a16:creationId xmlns:a16="http://schemas.microsoft.com/office/drawing/2014/main" id="{A5731BE6-D1FF-444F-B09F-74E420013B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1344"/>
              <a:ext cx="16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1217" name="Line 12">
              <a:extLst>
                <a:ext uri="{FF2B5EF4-FFF2-40B4-BE49-F238E27FC236}">
                  <a16:creationId xmlns:a16="http://schemas.microsoft.com/office/drawing/2014/main" id="{F5B8E6AD-A0BF-6A46-9AA1-79B3DCB5F6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134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1218" name="Text Box 13">
              <a:extLst>
                <a:ext uri="{FF2B5EF4-FFF2-40B4-BE49-F238E27FC236}">
                  <a16:creationId xmlns:a16="http://schemas.microsoft.com/office/drawing/2014/main" id="{096FC21F-7B65-0143-B58A-08964076B4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3" y="960"/>
              <a:ext cx="1211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l">
                <a:buFontTx/>
                <a:buNone/>
              </a:pPr>
              <a:r>
                <a:rPr lang="en-US" altLang="en-US" sz="1800" dirty="0">
                  <a:solidFill>
                    <a:schemeClr val="tx1"/>
                  </a:solidFill>
                  <a:latin typeface="+mn-lt"/>
                </a:rPr>
                <a:t>DNS query</a:t>
              </a:r>
              <a:br>
                <a:rPr lang="en-US" altLang="en-US" sz="1800" dirty="0">
                  <a:solidFill>
                    <a:schemeClr val="tx1"/>
                  </a:solidFill>
                  <a:latin typeface="+mn-lt"/>
                </a:rPr>
              </a:br>
              <a:r>
                <a:rPr lang="en-US" altLang="en-US" sz="1800" dirty="0" err="1">
                  <a:solidFill>
                    <a:schemeClr val="tx1"/>
                  </a:solidFill>
                  <a:latin typeface="+mn-lt"/>
                </a:rPr>
                <a:t>SrcIP</a:t>
              </a:r>
              <a:r>
                <a:rPr lang="en-US" altLang="en-US" sz="1800" dirty="0">
                  <a:solidFill>
                    <a:schemeClr val="tx1"/>
                  </a:solidFill>
                  <a:latin typeface="+mn-lt"/>
                </a:rPr>
                <a:t>:  DoS Target</a:t>
              </a:r>
            </a:p>
            <a:p>
              <a:pPr algn="l">
                <a:buFontTx/>
                <a:buNone/>
              </a:pPr>
              <a:r>
                <a:rPr lang="en-US" altLang="en-US" sz="1800" dirty="0">
                  <a:solidFill>
                    <a:schemeClr val="tx1"/>
                  </a:solidFill>
                  <a:latin typeface="+mn-lt"/>
                </a:rPr>
                <a:t>    (60 bytes)</a:t>
              </a:r>
            </a:p>
          </p:txBody>
        </p:sp>
      </p:grpSp>
      <p:grpSp>
        <p:nvGrpSpPr>
          <p:cNvPr id="3" name="Group 14">
            <a:extLst>
              <a:ext uri="{FF2B5EF4-FFF2-40B4-BE49-F238E27FC236}">
                <a16:creationId xmlns:a16="http://schemas.microsoft.com/office/drawing/2014/main" id="{D6D1A6CF-2F50-1A4B-9293-92AEDA7A6165}"/>
              </a:ext>
            </a:extLst>
          </p:cNvPr>
          <p:cNvGrpSpPr>
            <a:grpSpLocks/>
          </p:cNvGrpSpPr>
          <p:nvPr/>
        </p:nvGrpSpPr>
        <p:grpSpPr bwMode="auto">
          <a:xfrm>
            <a:off x="5880100" y="2548640"/>
            <a:ext cx="2743200" cy="1047750"/>
            <a:chOff x="3120" y="924"/>
            <a:chExt cx="1728" cy="660"/>
          </a:xfrm>
        </p:grpSpPr>
        <p:sp>
          <p:nvSpPr>
            <p:cNvPr id="51213" name="Line 15">
              <a:extLst>
                <a:ext uri="{FF2B5EF4-FFF2-40B4-BE49-F238E27FC236}">
                  <a16:creationId xmlns:a16="http://schemas.microsoft.com/office/drawing/2014/main" id="{3778018B-5987-7D45-9B1F-5EF24FE09C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20" y="1344"/>
              <a:ext cx="0" cy="24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1214" name="Line 16">
              <a:extLst>
                <a:ext uri="{FF2B5EF4-FFF2-40B4-BE49-F238E27FC236}">
                  <a16:creationId xmlns:a16="http://schemas.microsoft.com/office/drawing/2014/main" id="{EC4F5AD2-ED04-5F46-A5E1-20C6309BF0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0" y="1344"/>
              <a:ext cx="1728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1215" name="Text Box 17">
              <a:extLst>
                <a:ext uri="{FF2B5EF4-FFF2-40B4-BE49-F238E27FC236}">
                  <a16:creationId xmlns:a16="http://schemas.microsoft.com/office/drawing/2014/main" id="{C3FEAC11-9F1B-0A44-8307-842B53E281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8" y="924"/>
              <a:ext cx="1052" cy="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l">
                <a:buFontTx/>
                <a:buNone/>
              </a:pPr>
              <a:endParaRPr lang="en-US" altLang="en-US" sz="1800" dirty="0">
                <a:solidFill>
                  <a:schemeClr val="tx1"/>
                </a:solidFill>
                <a:latin typeface="+mn-lt"/>
              </a:endParaRPr>
            </a:p>
            <a:p>
              <a:pPr algn="l">
                <a:lnSpc>
                  <a:spcPct val="80000"/>
                </a:lnSpc>
                <a:buFontTx/>
                <a:buNone/>
              </a:pPr>
              <a:r>
                <a:rPr lang="en-US" altLang="en-US" sz="1800" dirty="0">
                  <a:solidFill>
                    <a:schemeClr val="tx1"/>
                  </a:solidFill>
                  <a:latin typeface="+mn-lt"/>
                </a:rPr>
                <a:t>EDNS response</a:t>
              </a:r>
            </a:p>
            <a:p>
              <a:pPr algn="l">
                <a:lnSpc>
                  <a:spcPct val="80000"/>
                </a:lnSpc>
                <a:buFontTx/>
                <a:buNone/>
              </a:pPr>
              <a:endParaRPr lang="en-US" altLang="en-US" sz="1800" dirty="0">
                <a:solidFill>
                  <a:schemeClr val="tx1"/>
                </a:solidFill>
                <a:latin typeface="+mn-lt"/>
              </a:endParaRPr>
            </a:p>
            <a:p>
              <a:pPr algn="l">
                <a:lnSpc>
                  <a:spcPct val="80000"/>
                </a:lnSpc>
                <a:buFontTx/>
                <a:buNone/>
              </a:pPr>
              <a:r>
                <a:rPr lang="en-US" altLang="en-US" sz="1800" dirty="0">
                  <a:solidFill>
                    <a:schemeClr val="tx1"/>
                  </a:solidFill>
                  <a:latin typeface="+mn-lt"/>
                </a:rPr>
                <a:t>(3000 bytes)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58AF07F-75FB-3F42-B1B8-3134BE4804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1929516"/>
            <a:ext cx="2895600" cy="523875"/>
          </a:xfrm>
          <a:prstGeom prst="rect">
            <a:avLst/>
          </a:prstGeom>
          <a:solidFill>
            <a:schemeClr val="tx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FontTx/>
              <a:buNone/>
            </a:pPr>
            <a:r>
              <a:rPr lang="en-US" altLang="en-US" sz="2800">
                <a:solidFill>
                  <a:srgbClr val="FF0000"/>
                </a:solidFill>
                <a:latin typeface="+mn-lt"/>
              </a:rPr>
              <a:t>x50 amplification</a:t>
            </a:r>
          </a:p>
        </p:txBody>
      </p:sp>
      <p:pic>
        <p:nvPicPr>
          <p:cNvPr id="4098" name="Picture 2" descr="Hrh-Prince-Sven-Olaf Von-Cyberbunker-Kamphuis | VK">
            <a:extLst>
              <a:ext uri="{FF2B5EF4-FFF2-40B4-BE49-F238E27FC236}">
                <a16:creationId xmlns:a16="http://schemas.microsoft.com/office/drawing/2014/main" id="{FB9AA425-117D-E040-B121-DBA18AA4C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9401" y="949162"/>
            <a:ext cx="1621074" cy="222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FBB7F9-73BC-2346-BA68-6F199453EF60}"/>
              </a:ext>
            </a:extLst>
          </p:cNvPr>
          <p:cNvSpPr txBox="1"/>
          <p:nvPr/>
        </p:nvSpPr>
        <p:spPr>
          <a:xfrm>
            <a:off x="9690099" y="3206498"/>
            <a:ext cx="2111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Sven Olaf </a:t>
            </a:r>
            <a:r>
              <a:rPr lang="en-US" dirty="0" err="1"/>
              <a:t>Kamphuis</a:t>
            </a:r>
            <a:endParaRPr lang="en-US" dirty="0"/>
          </a:p>
        </p:txBody>
      </p:sp>
      <p:pic>
        <p:nvPicPr>
          <p:cNvPr id="4102" name="Picture 6" descr="Nederlander die internet wereldwijd bijna deed omvallen, voor rechter |  Nieuws | AD.nl">
            <a:extLst>
              <a:ext uri="{FF2B5EF4-FFF2-40B4-BE49-F238E27FC236}">
                <a16:creationId xmlns:a16="http://schemas.microsoft.com/office/drawing/2014/main" id="{71751B5A-8404-5C46-9F5C-8D0F982CD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404" y="4332338"/>
            <a:ext cx="2058315" cy="15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2EA84B5-BF26-934A-A05A-2340F3BB6D65}"/>
              </a:ext>
            </a:extLst>
          </p:cNvPr>
          <p:cNvSpPr txBox="1"/>
          <p:nvPr/>
        </p:nvSpPr>
        <p:spPr>
          <a:xfrm>
            <a:off x="9690099" y="3509762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his “mobile computing office”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7471712-4E29-3C45-9D20-9EFD0B1ACEB6}"/>
              </a:ext>
            </a:extLst>
          </p:cNvPr>
          <p:cNvGrpSpPr/>
          <p:nvPr/>
        </p:nvGrpSpPr>
        <p:grpSpPr>
          <a:xfrm>
            <a:off x="7274945" y="5130950"/>
            <a:ext cx="2051280" cy="979560"/>
            <a:chOff x="7274945" y="5130950"/>
            <a:chExt cx="2051280" cy="97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F5BECBD-EA6F-E54B-9394-54E9B530BEAC}"/>
                    </a:ext>
                  </a:extLst>
                </p14:cNvPr>
                <p14:cNvContentPartPr/>
                <p14:nvPr/>
              </p14:nvContentPartPr>
              <p14:xfrm>
                <a:off x="7298345" y="5130950"/>
                <a:ext cx="2027880" cy="756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F5BECBD-EA6F-E54B-9394-54E9B530BEA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62705" y="5095310"/>
                  <a:ext cx="2099520" cy="82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D1ED21F-ECC1-7C4C-8CC1-0C6C87CA16D2}"/>
                    </a:ext>
                  </a:extLst>
                </p14:cNvPr>
                <p14:cNvContentPartPr/>
                <p14:nvPr/>
              </p14:nvContentPartPr>
              <p14:xfrm>
                <a:off x="7274945" y="5894510"/>
                <a:ext cx="191520" cy="216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D1ED21F-ECC1-7C4C-8CC1-0C6C87CA16D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38945" y="5858510"/>
                  <a:ext cx="263160" cy="287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337833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4" grpId="0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0961" name="Title 1">
            <a:extLst>
              <a:ext uri="{FF2B5EF4-FFF2-40B4-BE49-F238E27FC236}">
                <a16:creationId xmlns:a16="http://schemas.microsoft.com/office/drawing/2014/main" id="{76C15793-2D27-DA45-B5C9-B2D65F499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altLang="zh-CN">
                <a:ea typeface="宋体" panose="02010600030101010101" pitchFamily="2" charset="-122"/>
              </a:rPr>
              <a:t>DNS Caching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40964" name="Content Placeholder 2">
            <a:extLst>
              <a:ext uri="{FF2B5EF4-FFF2-40B4-BE49-F238E27FC236}">
                <a16:creationId xmlns:a16="http://schemas.microsoft.com/office/drawing/2014/main" id="{01EDCB2B-D5B1-4268-9FCC-42A1C68DCD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0743074"/>
              </p:ext>
            </p:extLst>
          </p:nvPr>
        </p:nvGraphicFramePr>
        <p:xfrm>
          <a:off x="5139411" y="799083"/>
          <a:ext cx="6479180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9581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7CA2D60C-176E-3D4B-8509-54EA68EE9F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Cached Lookup Example</a:t>
            </a:r>
          </a:p>
        </p:txBody>
      </p:sp>
      <p:sp>
        <p:nvSpPr>
          <p:cNvPr id="41987" name="Oval 3">
            <a:extLst>
              <a:ext uri="{FF2B5EF4-FFF2-40B4-BE49-F238E27FC236}">
                <a16:creationId xmlns:a16="http://schemas.microsoft.com/office/drawing/2014/main" id="{CECC7AD5-4ABD-6B43-9916-192339544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6987" y="3413696"/>
            <a:ext cx="835025" cy="68103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l"/>
            <a:endParaRPr lang="en-US" altLang="en-US">
              <a:latin typeface="+mn-lt"/>
            </a:endParaRPr>
          </a:p>
        </p:txBody>
      </p:sp>
      <p:sp>
        <p:nvSpPr>
          <p:cNvPr id="41988" name="Text Box 4">
            <a:extLst>
              <a:ext uri="{FF2B5EF4-FFF2-40B4-BE49-F238E27FC236}">
                <a16:creationId xmlns:a16="http://schemas.microsoft.com/office/drawing/2014/main" id="{F6967DE3-A042-084C-A1CB-3BA7F98881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7623" y="4343972"/>
            <a:ext cx="8143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l"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+mn-lt"/>
              </a:rPr>
              <a:t>Client</a:t>
            </a:r>
          </a:p>
        </p:txBody>
      </p:sp>
      <p:sp>
        <p:nvSpPr>
          <p:cNvPr id="41989" name="Rectangle 5">
            <a:extLst>
              <a:ext uri="{FF2B5EF4-FFF2-40B4-BE49-F238E27FC236}">
                <a16:creationId xmlns:a16="http://schemas.microsoft.com/office/drawing/2014/main" id="{24D37792-3429-0341-AD01-95518A7012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7061" y="3472435"/>
            <a:ext cx="798512" cy="69373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l"/>
            <a:endParaRPr lang="en-US" altLang="en-US">
              <a:latin typeface="+mn-lt"/>
            </a:endParaRPr>
          </a:p>
        </p:txBody>
      </p:sp>
      <p:sp>
        <p:nvSpPr>
          <p:cNvPr id="41990" name="Text Box 6">
            <a:extLst>
              <a:ext uri="{FF2B5EF4-FFF2-40B4-BE49-F238E27FC236}">
                <a16:creationId xmlns:a16="http://schemas.microsoft.com/office/drawing/2014/main" id="{75D28775-B5A2-2B44-BA4B-5831A9C307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0012" y="4161578"/>
            <a:ext cx="113524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l">
              <a:spcBef>
                <a:spcPct val="0"/>
              </a:spcBef>
              <a:buClrTx/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Local </a:t>
            </a:r>
          </a:p>
          <a:p>
            <a:pPr algn="l">
              <a:spcBef>
                <a:spcPct val="0"/>
              </a:spcBef>
              <a:buClrTx/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recursive</a:t>
            </a:r>
          </a:p>
          <a:p>
            <a:pPr algn="l">
              <a:spcBef>
                <a:spcPct val="0"/>
              </a:spcBef>
              <a:buClrTx/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resolver</a:t>
            </a:r>
          </a:p>
        </p:txBody>
      </p:sp>
      <p:sp>
        <p:nvSpPr>
          <p:cNvPr id="41991" name="Rectangle 7">
            <a:extLst>
              <a:ext uri="{FF2B5EF4-FFF2-40B4-BE49-F238E27FC236}">
                <a16:creationId xmlns:a16="http://schemas.microsoft.com/office/drawing/2014/main" id="{02A9E749-C1A4-614C-AB10-BFFDD08753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9061" y="2613596"/>
            <a:ext cx="798512" cy="69373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l"/>
            <a:endParaRPr lang="en-US" altLang="en-US">
              <a:latin typeface="+mn-lt"/>
            </a:endParaRPr>
          </a:p>
        </p:txBody>
      </p:sp>
      <p:sp>
        <p:nvSpPr>
          <p:cNvPr id="41992" name="Text Box 8">
            <a:extLst>
              <a:ext uri="{FF2B5EF4-FFF2-40B4-BE49-F238E27FC236}">
                <a16:creationId xmlns:a16="http://schemas.microsoft.com/office/drawing/2014/main" id="{F2912E89-9FAE-7F49-93B3-36FD58BCF4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1873" y="2575566"/>
            <a:ext cx="153439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l">
              <a:spcBef>
                <a:spcPct val="0"/>
              </a:spcBef>
              <a:buClrTx/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root &amp; </a:t>
            </a:r>
            <a:r>
              <a:rPr lang="en-US" altLang="en-US" sz="2000" dirty="0" err="1">
                <a:solidFill>
                  <a:schemeClr val="tx1"/>
                </a:solidFill>
                <a:latin typeface="+mn-lt"/>
              </a:rPr>
              <a:t>edu</a:t>
            </a: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 </a:t>
            </a:r>
          </a:p>
          <a:p>
            <a:pPr algn="l">
              <a:spcBef>
                <a:spcPct val="0"/>
              </a:spcBef>
              <a:buClrTx/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nameservers</a:t>
            </a:r>
          </a:p>
        </p:txBody>
      </p:sp>
      <p:sp>
        <p:nvSpPr>
          <p:cNvPr id="41993" name="Rectangle 9">
            <a:extLst>
              <a:ext uri="{FF2B5EF4-FFF2-40B4-BE49-F238E27FC236}">
                <a16:creationId xmlns:a16="http://schemas.microsoft.com/office/drawing/2014/main" id="{A31ACF75-2658-AB40-AFD1-0E94D2709A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3986" y="3835971"/>
            <a:ext cx="798512" cy="69373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l"/>
            <a:endParaRPr lang="en-US" altLang="en-US">
              <a:latin typeface="+mn-lt"/>
            </a:endParaRPr>
          </a:p>
        </p:txBody>
      </p:sp>
      <p:sp>
        <p:nvSpPr>
          <p:cNvPr id="41994" name="Text Box 10">
            <a:extLst>
              <a:ext uri="{FF2B5EF4-FFF2-40B4-BE49-F238E27FC236}">
                <a16:creationId xmlns:a16="http://schemas.microsoft.com/office/drawing/2014/main" id="{6267DFD7-11C5-E84E-8750-A337E11975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1874" y="3893191"/>
            <a:ext cx="144142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l">
              <a:spcBef>
                <a:spcPct val="0"/>
              </a:spcBef>
              <a:buClrTx/>
              <a:buFontTx/>
              <a:buNone/>
            </a:pPr>
            <a:r>
              <a:rPr lang="en-US" altLang="en-US" sz="2000" dirty="0" err="1">
                <a:solidFill>
                  <a:schemeClr val="tx1"/>
                </a:solidFill>
                <a:latin typeface="+mn-lt"/>
              </a:rPr>
              <a:t>cornell.edu</a:t>
            </a: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 </a:t>
            </a:r>
          </a:p>
          <a:p>
            <a:pPr algn="l">
              <a:spcBef>
                <a:spcPct val="0"/>
              </a:spcBef>
              <a:buClrTx/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nameserver</a:t>
            </a:r>
          </a:p>
        </p:txBody>
      </p:sp>
      <p:sp>
        <p:nvSpPr>
          <p:cNvPr id="41995" name="Rectangle 11">
            <a:extLst>
              <a:ext uri="{FF2B5EF4-FFF2-40B4-BE49-F238E27FC236}">
                <a16:creationId xmlns:a16="http://schemas.microsoft.com/office/drawing/2014/main" id="{C1423993-8D5D-8F4C-986E-7B95299A02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8911" y="5010721"/>
            <a:ext cx="798512" cy="69373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l"/>
            <a:endParaRPr lang="en-US" altLang="en-US">
              <a:latin typeface="+mn-lt"/>
            </a:endParaRPr>
          </a:p>
        </p:txBody>
      </p:sp>
      <p:sp>
        <p:nvSpPr>
          <p:cNvPr id="41996" name="Text Box 12">
            <a:extLst>
              <a:ext uri="{FF2B5EF4-FFF2-40B4-BE49-F238E27FC236}">
                <a16:creationId xmlns:a16="http://schemas.microsoft.com/office/drawing/2014/main" id="{B91B4875-5E3B-2740-A98D-BE8A0F37EE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1874" y="5013966"/>
            <a:ext cx="164179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l">
              <a:spcBef>
                <a:spcPct val="0"/>
              </a:spcBef>
              <a:buClrTx/>
              <a:buFontTx/>
              <a:buNone/>
            </a:pPr>
            <a:r>
              <a:rPr lang="en-US" altLang="en-US" sz="2000" dirty="0" err="1">
                <a:solidFill>
                  <a:schemeClr val="tx1"/>
                </a:solidFill>
                <a:latin typeface="+mn-lt"/>
              </a:rPr>
              <a:t>cs.cornell.edu</a:t>
            </a:r>
            <a:endParaRPr lang="en-US" altLang="en-US" sz="2000" dirty="0">
              <a:solidFill>
                <a:schemeClr val="tx1"/>
              </a:solidFill>
              <a:latin typeface="+mn-lt"/>
            </a:endParaRPr>
          </a:p>
          <a:p>
            <a:pPr algn="l">
              <a:spcBef>
                <a:spcPct val="0"/>
              </a:spcBef>
              <a:buClrTx/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nameserver</a:t>
            </a:r>
          </a:p>
        </p:txBody>
      </p:sp>
      <p:sp>
        <p:nvSpPr>
          <p:cNvPr id="41997" name="Line 13">
            <a:extLst>
              <a:ext uri="{FF2B5EF4-FFF2-40B4-BE49-F238E27FC236}">
                <a16:creationId xmlns:a16="http://schemas.microsoft.com/office/drawing/2014/main" id="{6DC4EE2B-E692-EA4B-B7C5-79B14640BFC6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199" y="3755009"/>
            <a:ext cx="10588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98" name="Text Box 14">
            <a:extLst>
              <a:ext uri="{FF2B5EF4-FFF2-40B4-BE49-F238E27FC236}">
                <a16:creationId xmlns:a16="http://schemas.microsoft.com/office/drawing/2014/main" id="{699F52CF-1F65-8A42-A67D-85FCCCFAEA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4823" y="3055507"/>
            <a:ext cx="16257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l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ftp.cs.cornell.edu</a:t>
            </a:r>
          </a:p>
        </p:txBody>
      </p:sp>
      <p:sp>
        <p:nvSpPr>
          <p:cNvPr id="41999" name="Line 15">
            <a:extLst>
              <a:ext uri="{FF2B5EF4-FFF2-40B4-BE49-F238E27FC236}">
                <a16:creationId xmlns:a16="http://schemas.microsoft.com/office/drawing/2014/main" id="{980602AE-3DBA-C146-902D-044961CBA513}"/>
              </a:ext>
            </a:extLst>
          </p:cNvPr>
          <p:cNvSpPr>
            <a:spLocks noChangeShapeType="1"/>
          </p:cNvSpPr>
          <p:nvPr/>
        </p:nvSpPr>
        <p:spPr bwMode="auto">
          <a:xfrm>
            <a:off x="4437011" y="4083622"/>
            <a:ext cx="2540000" cy="12811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000" name="Line 16">
            <a:extLst>
              <a:ext uri="{FF2B5EF4-FFF2-40B4-BE49-F238E27FC236}">
                <a16:creationId xmlns:a16="http://schemas.microsoft.com/office/drawing/2014/main" id="{F1DF2735-85FE-AF43-A8B8-B242557A8AB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367161" y="4166172"/>
            <a:ext cx="2551112" cy="12938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001" name="Text Box 17">
            <a:extLst>
              <a:ext uri="{FF2B5EF4-FFF2-40B4-BE49-F238E27FC236}">
                <a16:creationId xmlns:a16="http://schemas.microsoft.com/office/drawing/2014/main" id="{C458BCAD-D6B8-C647-AFCF-F70680FDC659}"/>
              </a:ext>
            </a:extLst>
          </p:cNvPr>
          <p:cNvSpPr txBox="1">
            <a:spLocks noChangeArrowheads="1"/>
          </p:cNvSpPr>
          <p:nvPr/>
        </p:nvSpPr>
        <p:spPr bwMode="auto">
          <a:xfrm rot="1670163">
            <a:off x="4929176" y="4803344"/>
            <a:ext cx="110799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l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ftp=IPaddr</a:t>
            </a:r>
          </a:p>
        </p:txBody>
      </p:sp>
      <p:sp>
        <p:nvSpPr>
          <p:cNvPr id="42002" name="Text Box 18">
            <a:extLst>
              <a:ext uri="{FF2B5EF4-FFF2-40B4-BE49-F238E27FC236}">
                <a16:creationId xmlns:a16="http://schemas.microsoft.com/office/drawing/2014/main" id="{06EBC3A2-939B-564A-935B-BC8A508394AB}"/>
              </a:ext>
            </a:extLst>
          </p:cNvPr>
          <p:cNvSpPr txBox="1">
            <a:spLocks noChangeArrowheads="1"/>
          </p:cNvSpPr>
          <p:nvPr/>
        </p:nvSpPr>
        <p:spPr bwMode="auto">
          <a:xfrm rot="1670163">
            <a:off x="4991759" y="4269945"/>
            <a:ext cx="16257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l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ftp.cs.cornell.edu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6C9C9B-337B-1B46-9F5B-BC9294A61F71}"/>
              </a:ext>
            </a:extLst>
          </p:cNvPr>
          <p:cNvSpPr txBox="1"/>
          <p:nvPr/>
        </p:nvSpPr>
        <p:spPr>
          <a:xfrm>
            <a:off x="4291928" y="1970499"/>
            <a:ext cx="2044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Address of </a:t>
            </a:r>
            <a:r>
              <a:rPr lang="en-US" dirty="0" err="1"/>
              <a:t>cs.cornell.edu</a:t>
            </a:r>
            <a:r>
              <a:rPr lang="en-US" dirty="0"/>
              <a:t> nameserver cached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111F3CF-D68A-0C44-B6DF-22E6FB0D3E18}"/>
              </a:ext>
            </a:extLst>
          </p:cNvPr>
          <p:cNvGrpSpPr/>
          <p:nvPr/>
        </p:nvGrpSpPr>
        <p:grpSpPr>
          <a:xfrm>
            <a:off x="4188701" y="2880050"/>
            <a:ext cx="572400" cy="1179000"/>
            <a:chOff x="4188701" y="2815882"/>
            <a:chExt cx="572400" cy="117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C6B99E6-3148-944D-A9CD-17D268EAC398}"/>
                    </a:ext>
                  </a:extLst>
                </p14:cNvPr>
                <p14:cNvContentPartPr/>
                <p14:nvPr/>
              </p14:nvContentPartPr>
              <p14:xfrm>
                <a:off x="4188701" y="2815882"/>
                <a:ext cx="572400" cy="10191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C6B99E6-3148-944D-A9CD-17D268EAC39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171061" y="2798242"/>
                  <a:ext cx="608040" cy="10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D3D0E8F-92AF-D941-BC3F-643520956A91}"/>
                    </a:ext>
                  </a:extLst>
                </p14:cNvPr>
                <p14:cNvContentPartPr/>
                <p14:nvPr/>
              </p14:nvContentPartPr>
              <p14:xfrm>
                <a:off x="4243781" y="3856282"/>
                <a:ext cx="228600" cy="1386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D3D0E8F-92AF-D941-BC3F-643520956A9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26141" y="3838642"/>
                  <a:ext cx="264240" cy="174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06425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6" name="Picture 1" descr="A person holding a glass of milk&#10;&#10;Description automatically generated with low confidence">
            <a:extLst>
              <a:ext uri="{FF2B5EF4-FFF2-40B4-BE49-F238E27FC236}">
                <a16:creationId xmlns:a16="http://schemas.microsoft.com/office/drawing/2014/main" id="{FF0A0AE4-9BB8-E74A-9234-B64816B836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6" r="355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3" name="Rectangle 2">
            <a:extLst>
              <a:ext uri="{FF2B5EF4-FFF2-40B4-BE49-F238E27FC236}">
                <a16:creationId xmlns:a16="http://schemas.microsoft.com/office/drawing/2014/main" id="{D4284CE7-04D1-B042-A6D7-39B7243C9211}"/>
              </a:ext>
            </a:extLst>
          </p:cNvPr>
          <p:cNvSpPr>
            <a:spLocks noGrp="1" noChangeAspect="1" noChangeArrowheads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The Coffee-Shop Attack</a:t>
            </a:r>
          </a:p>
        </p:txBody>
      </p:sp>
      <p:sp>
        <p:nvSpPr>
          <p:cNvPr id="103426" name="Rectangle 3">
            <a:extLst>
              <a:ext uri="{FF2B5EF4-FFF2-40B4-BE49-F238E27FC236}">
                <a16:creationId xmlns:a16="http://schemas.microsoft.com/office/drawing/2014/main" id="{B77A4128-9B00-004B-A690-66B19259EEDC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>
          <a:xfrm>
            <a:off x="1066799" y="2103120"/>
            <a:ext cx="10715469" cy="3849624"/>
          </a:xfrm>
        </p:spPr>
        <p:txBody>
          <a:bodyPr>
            <a:normAutofit/>
          </a:bodyPr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As you sip your latte and surf the Web, how does your laptop find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google.com</a:t>
            </a:r>
            <a:r>
              <a:rPr lang="en-US" altLang="en-US" sz="2400" dirty="0">
                <a:ea typeface="ＭＳ Ｐゴシック" panose="020B0600070205080204" pitchFamily="34" charset="-128"/>
              </a:rPr>
              <a:t>?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Answer: it asks the local DNS nameserver</a:t>
            </a:r>
          </a:p>
          <a:p>
            <a:pPr lvl="1" indent="0">
              <a:buNone/>
            </a:pPr>
            <a:r>
              <a:rPr lang="mr-IN" altLang="en-US" sz="2400" dirty="0">
                <a:ea typeface="ＭＳ Ｐゴシック" panose="020B0600070205080204" pitchFamily="34" charset="-128"/>
              </a:rPr>
              <a:t>…</a:t>
            </a:r>
            <a:r>
              <a:rPr lang="en-US" altLang="en-US" sz="2400" dirty="0">
                <a:ea typeface="ＭＳ Ｐゴシック" panose="020B0600070205080204" pitchFamily="34" charset="-128"/>
              </a:rPr>
              <a:t> which is run by the coffee shop or their contractor</a:t>
            </a:r>
          </a:p>
          <a:p>
            <a:pPr lvl="1" indent="0">
              <a:buNone/>
            </a:pPr>
            <a:r>
              <a:rPr lang="mr-IN" altLang="en-US" sz="2400" dirty="0">
                <a:ea typeface="ＭＳ Ｐゴシック" panose="020B0600070205080204" pitchFamily="34" charset="-128"/>
              </a:rPr>
              <a:t>…</a:t>
            </a:r>
            <a:r>
              <a:rPr lang="en-US" altLang="en-US" sz="2400" dirty="0">
                <a:ea typeface="ＭＳ Ｐゴシック" panose="020B0600070205080204" pitchFamily="34" charset="-128"/>
              </a:rPr>
              <a:t> and can return to you any answer they please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How can you know you’re getting correct data?</a:t>
            </a:r>
          </a:p>
        </p:txBody>
      </p:sp>
    </p:spTree>
    <p:extLst>
      <p:ext uri="{BB962C8B-B14F-4D97-AF65-F5344CB8AC3E}">
        <p14:creationId xmlns:p14="http://schemas.microsoft.com/office/powerpoint/2010/main" val="174925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43009" name="Rectangle 2">
            <a:extLst>
              <a:ext uri="{FF2B5EF4-FFF2-40B4-BE49-F238E27FC236}">
                <a16:creationId xmlns:a16="http://schemas.microsoft.com/office/drawing/2014/main" id="{0121E7D6-7349-E048-8612-EB7E78B16C39}"/>
              </a:ext>
            </a:extLst>
          </p:cNvPr>
          <p:cNvSpPr>
            <a:spLocks noGrp="1" noChangeAspect="1" noChangeArrowheads="1"/>
          </p:cNvSpPr>
          <p:nvPr>
            <p:ph type="title"/>
          </p:nvPr>
        </p:nvSpPr>
        <p:spPr>
          <a:xfrm>
            <a:off x="676240" y="875324"/>
            <a:ext cx="3309606" cy="5093520"/>
          </a:xfrm>
        </p:spPr>
        <p:txBody>
          <a:bodyPr>
            <a:normAutofit/>
          </a:bodyPr>
          <a:lstStyle/>
          <a:p>
            <a:pPr algn="ctr"/>
            <a:r>
              <a:rPr lang="en-US" altLang="en-US" sz="44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What if DNS Is Subverted?</a:t>
            </a:r>
          </a:p>
        </p:txBody>
      </p:sp>
      <p:sp>
        <p:nvSpPr>
          <p:cNvPr id="103426" name="Rectangle 3">
            <a:extLst>
              <a:ext uri="{FF2B5EF4-FFF2-40B4-BE49-F238E27FC236}">
                <a16:creationId xmlns:a16="http://schemas.microsoft.com/office/drawing/2014/main" id="{B33680BF-25CE-B24E-8DD6-3497B046C1E7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>
          <a:xfrm>
            <a:off x="4884418" y="691218"/>
            <a:ext cx="6058402" cy="5475563"/>
          </a:xfrm>
        </p:spPr>
        <p:txBody>
          <a:bodyPr anchor="ctr">
            <a:normAutofit/>
          </a:bodyPr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Redirect victim’s web traffic to rogue servers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Redirect victim’s email to rogue email servers (MX records in DNS)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Does TLS/SSL provide protection?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400" dirty="0">
                <a:ea typeface="ＭＳ Ｐゴシック" panose="020B0600070205080204" pitchFamily="34" charset="-128"/>
              </a:rPr>
              <a:t>Yes―user will get “wrong certificate” if SSL enabled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400" dirty="0">
                <a:ea typeface="ＭＳ Ｐゴシック" panose="020B0600070205080204" pitchFamily="34" charset="-128"/>
              </a:rPr>
              <a:t>No―SSL not enabled or user ignores warnings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400" dirty="0">
                <a:ea typeface="ＭＳ Ｐゴシック" panose="020B0600070205080204" pitchFamily="34" charset="-128"/>
              </a:rPr>
              <a:t>No―how is SSL trust established?  Often, by email! </a:t>
            </a:r>
          </a:p>
        </p:txBody>
      </p:sp>
    </p:spTree>
    <p:extLst>
      <p:ext uri="{BB962C8B-B14F-4D97-AF65-F5344CB8AC3E}">
        <p14:creationId xmlns:p14="http://schemas.microsoft.com/office/powerpoint/2010/main" val="3970501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F0234424-0E17-EB4F-AE41-F3896CAE699A}"/>
              </a:ext>
            </a:extLst>
          </p:cNvPr>
          <p:cNvSpPr>
            <a:spLocks noGrp="1" noChangeAspect="1" noChangeArrowheads="1"/>
          </p:cNvSpPr>
          <p:nvPr>
            <p:ph type="title"/>
          </p:nvPr>
        </p:nvSpPr>
        <p:spPr>
          <a:xfrm>
            <a:off x="676240" y="875324"/>
            <a:ext cx="3536510" cy="5093520"/>
          </a:xfrm>
        </p:spPr>
        <p:txBody>
          <a:bodyPr>
            <a:normAutofit/>
          </a:bodyPr>
          <a:lstStyle/>
          <a:p>
            <a:pPr algn="ctr"/>
            <a:r>
              <a:rPr lang="en-US" altLang="en-US" sz="4400">
                <a:solidFill>
                  <a:schemeClr val="tx1"/>
                </a:solidFill>
              </a:rPr>
              <a:t>Pharming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3E92E6A0-F270-0841-ABB1-C5C26A2DE448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>
          <a:xfrm>
            <a:off x="4618280" y="493281"/>
            <a:ext cx="6249057" cy="5475563"/>
          </a:xfrm>
        </p:spPr>
        <p:txBody>
          <a:bodyPr anchor="ctr">
            <a:noAutofit/>
          </a:bodyPr>
          <a:lstStyle/>
          <a:p>
            <a:r>
              <a:rPr lang="en-US" altLang="en-US" sz="2400" dirty="0"/>
              <a:t>Many anti-phishing defenses rely on DNS</a:t>
            </a:r>
          </a:p>
          <a:p>
            <a:r>
              <a:rPr lang="en-US" altLang="en-US" sz="2400" dirty="0"/>
              <a:t>Can bypass them by poisoning DNS cache and/or forging DNS responses</a:t>
            </a:r>
          </a:p>
          <a:p>
            <a:pPr lvl="1"/>
            <a:r>
              <a:rPr lang="en-US" altLang="en-US" sz="2000" dirty="0"/>
              <a:t>Browser: “give me the address of </a:t>
            </a:r>
            <a:r>
              <a:rPr lang="en-US" altLang="en-US" sz="2000" dirty="0" err="1"/>
              <a:t>www.paypal.com</a:t>
            </a:r>
            <a:r>
              <a:rPr lang="en-US" altLang="en-US" sz="2000" dirty="0"/>
              <a:t>”</a:t>
            </a:r>
          </a:p>
          <a:p>
            <a:pPr lvl="1"/>
            <a:r>
              <a:rPr lang="en-US" altLang="en-US" sz="2000" dirty="0"/>
              <a:t>Attacker: “sure, it’s 6.6.6.6” (attacker-controlled site)</a:t>
            </a:r>
          </a:p>
          <a:p>
            <a:r>
              <a:rPr lang="en-US" altLang="en-US" sz="2400" dirty="0"/>
              <a:t>Dynamic pharming / DNS rebinding</a:t>
            </a:r>
          </a:p>
          <a:p>
            <a:pPr lvl="1"/>
            <a:r>
              <a:rPr lang="en-US" altLang="en-US" sz="2000" dirty="0"/>
              <a:t>Provide bogus DNS mapping for a trusted server, trick user into downloading a malicious script</a:t>
            </a:r>
          </a:p>
          <a:p>
            <a:pPr lvl="1"/>
            <a:r>
              <a:rPr lang="en-US" altLang="en-US" sz="2000" dirty="0"/>
              <a:t>Force user to download content from the real server, temporarily provide correct DNS mapping</a:t>
            </a:r>
          </a:p>
          <a:p>
            <a:pPr lvl="1"/>
            <a:r>
              <a:rPr lang="en-US" altLang="en-US" sz="2000" dirty="0">
                <a:solidFill>
                  <a:srgbClr val="C00000"/>
                </a:solidFill>
              </a:rPr>
              <a:t>Malicious script and content have the same origin!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46C9E6-4D85-824F-A42F-7DF7405CAD04}"/>
              </a:ext>
            </a:extLst>
          </p:cNvPr>
          <p:cNvSpPr txBox="1"/>
          <p:nvPr/>
        </p:nvSpPr>
        <p:spPr>
          <a:xfrm>
            <a:off x="9848537" y="5539552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2760788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A419F-DA9A-D94B-9887-BFE859A30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Rebinding for an Intranet Attack</a:t>
            </a:r>
          </a:p>
        </p:txBody>
      </p:sp>
      <p:sp>
        <p:nvSpPr>
          <p:cNvPr id="10" name="AutoShape 9">
            <a:extLst>
              <a:ext uri="{FF2B5EF4-FFF2-40B4-BE49-F238E27FC236}">
                <a16:creationId xmlns:a16="http://schemas.microsoft.com/office/drawing/2014/main" id="{59875759-8D7F-3844-A1A0-D5059556E5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9130" y="2262167"/>
            <a:ext cx="1219200" cy="1104110"/>
          </a:xfrm>
          <a:prstGeom prst="can">
            <a:avLst>
              <a:gd name="adj" fmla="val 26074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DNS</a:t>
            </a:r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D25FA7D2-0805-3345-B4A8-4F58E9D5BF8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7730" y="2659150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B1E04DA6-48A7-AC40-AC8A-6E48A0C4DC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9855" y="2270437"/>
            <a:ext cx="2192338" cy="369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Lookup </a:t>
            </a:r>
            <a:r>
              <a:rPr lang="en-US" altLang="en-US" sz="1800" dirty="0" err="1">
                <a:solidFill>
                  <a:schemeClr val="tx1"/>
                </a:solidFill>
                <a:latin typeface="+mn-lt"/>
              </a:rPr>
              <a:t>www.evil.org</a:t>
            </a:r>
            <a:endParaRPr lang="en-US" altLang="en-US" sz="1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Line 12">
            <a:extLst>
              <a:ext uri="{FF2B5EF4-FFF2-40B4-BE49-F238E27FC236}">
                <a16:creationId xmlns:a16="http://schemas.microsoft.com/office/drawing/2014/main" id="{5B62718E-695D-764B-AC28-1E23A57FF81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7730" y="2857642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4" name="Text Box 13">
            <a:extLst>
              <a:ext uri="{FF2B5EF4-FFF2-40B4-BE49-F238E27FC236}">
                <a16:creationId xmlns:a16="http://schemas.microsoft.com/office/drawing/2014/main" id="{8C5B3CD9-CA3A-284C-9408-16A88195E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0642" y="2932076"/>
            <a:ext cx="1412875" cy="369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</a:rPr>
              <a:t>222.33.44.55</a:t>
            </a:r>
          </a:p>
        </p:txBody>
      </p:sp>
      <p:sp>
        <p:nvSpPr>
          <p:cNvPr id="15" name="AutoShape 14">
            <a:extLst>
              <a:ext uri="{FF2B5EF4-FFF2-40B4-BE49-F238E27FC236}">
                <a16:creationId xmlns:a16="http://schemas.microsoft.com/office/drawing/2014/main" id="{E6DBFD88-F4A4-0741-901B-B2B22E1808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9130" y="3400737"/>
            <a:ext cx="1219200" cy="1104110"/>
          </a:xfrm>
          <a:prstGeom prst="can">
            <a:avLst>
              <a:gd name="adj" fmla="val 26074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1800" dirty="0" err="1">
                <a:solidFill>
                  <a:schemeClr val="tx1"/>
                </a:solidFill>
                <a:latin typeface="+mn-lt"/>
              </a:rPr>
              <a:t>Evil.org</a:t>
            </a:r>
            <a:endParaRPr lang="en-US" altLang="en-US" sz="1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Line 15">
            <a:extLst>
              <a:ext uri="{FF2B5EF4-FFF2-40B4-BE49-F238E27FC236}">
                <a16:creationId xmlns:a16="http://schemas.microsoft.com/office/drawing/2014/main" id="{F905858F-0033-D848-9A1F-18A5812248C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7730" y="3797721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7" name="Text Box 16">
            <a:extLst>
              <a:ext uri="{FF2B5EF4-FFF2-40B4-BE49-F238E27FC236}">
                <a16:creationId xmlns:a16="http://schemas.microsoft.com/office/drawing/2014/main" id="{6B974D8F-B885-064A-9543-95887CF975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9992" y="3409008"/>
            <a:ext cx="2532063" cy="369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GET /, host </a:t>
            </a:r>
            <a:r>
              <a:rPr lang="en-US" altLang="en-US" sz="1800" dirty="0" err="1">
                <a:solidFill>
                  <a:schemeClr val="tx1"/>
                </a:solidFill>
                <a:latin typeface="+mn-lt"/>
              </a:rPr>
              <a:t>www.evil.org</a:t>
            </a:r>
            <a:endParaRPr lang="en-US" altLang="en-US" sz="1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8" name="Line 17">
            <a:extLst>
              <a:ext uri="{FF2B5EF4-FFF2-40B4-BE49-F238E27FC236}">
                <a16:creationId xmlns:a16="http://schemas.microsoft.com/office/drawing/2014/main" id="{7C5C037E-B57D-834B-9680-F498F048898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7730" y="3996212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30" name="AutoShape 20">
            <a:extLst>
              <a:ext uri="{FF2B5EF4-FFF2-40B4-BE49-F238E27FC236}">
                <a16:creationId xmlns:a16="http://schemas.microsoft.com/office/drawing/2014/main" id="{C65AA5AF-6FF2-0E4E-8326-3AB6274D29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9130" y="4561362"/>
            <a:ext cx="1219200" cy="1104110"/>
          </a:xfrm>
          <a:prstGeom prst="can">
            <a:avLst>
              <a:gd name="adj" fmla="val 26074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DNS</a:t>
            </a:r>
          </a:p>
        </p:txBody>
      </p:sp>
      <p:sp>
        <p:nvSpPr>
          <p:cNvPr id="31" name="Line 21">
            <a:extLst>
              <a:ext uri="{FF2B5EF4-FFF2-40B4-BE49-F238E27FC236}">
                <a16:creationId xmlns:a16="http://schemas.microsoft.com/office/drawing/2014/main" id="{2AA6FC68-5F42-6C4F-95AB-468A9A33CAE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7730" y="4958345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32" name="Text Box 22">
            <a:extLst>
              <a:ext uri="{FF2B5EF4-FFF2-40B4-BE49-F238E27FC236}">
                <a16:creationId xmlns:a16="http://schemas.microsoft.com/office/drawing/2014/main" id="{96D7DE6D-F5B2-0F44-8C9C-E7E5CAD89F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8268" y="4569632"/>
            <a:ext cx="2192338" cy="369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Lookup </a:t>
            </a:r>
            <a:r>
              <a:rPr lang="en-US" altLang="en-US" sz="1800" dirty="0" err="1">
                <a:solidFill>
                  <a:schemeClr val="tx1"/>
                </a:solidFill>
                <a:latin typeface="+mn-lt"/>
              </a:rPr>
              <a:t>www.evil.org</a:t>
            </a:r>
            <a:endParaRPr lang="en-US" altLang="en-US" sz="1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3" name="Line 23">
            <a:extLst>
              <a:ext uri="{FF2B5EF4-FFF2-40B4-BE49-F238E27FC236}">
                <a16:creationId xmlns:a16="http://schemas.microsoft.com/office/drawing/2014/main" id="{0F7E640E-DCDA-3649-A7AB-D11C9BCC215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7730" y="5156837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34" name="Text Box 24">
            <a:extLst>
              <a:ext uri="{FF2B5EF4-FFF2-40B4-BE49-F238E27FC236}">
                <a16:creationId xmlns:a16="http://schemas.microsoft.com/office/drawing/2014/main" id="{615238CF-5F17-0B4D-BEEC-239C376BDB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7555" y="5231271"/>
            <a:ext cx="892175" cy="369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+mn-lt"/>
              </a:rPr>
              <a:t>10.0.0.7</a:t>
            </a:r>
          </a:p>
        </p:txBody>
      </p:sp>
      <p:sp>
        <p:nvSpPr>
          <p:cNvPr id="21" name="AutoShape 25">
            <a:extLst>
              <a:ext uri="{FF2B5EF4-FFF2-40B4-BE49-F238E27FC236}">
                <a16:creationId xmlns:a16="http://schemas.microsoft.com/office/drawing/2014/main" id="{ACD30B1F-E3A5-9A4F-A5A3-F288BB7EF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4530" y="4121648"/>
            <a:ext cx="1219200" cy="1104110"/>
          </a:xfrm>
          <a:prstGeom prst="can">
            <a:avLst>
              <a:gd name="adj" fmla="val 26074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en-US" sz="1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514C505D-A7D2-1D48-A9E8-493C37B1BC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8130" y="2897616"/>
            <a:ext cx="1100138" cy="369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+mn-lt"/>
              </a:rPr>
              <a:t>– short ttl</a:t>
            </a:r>
          </a:p>
        </p:txBody>
      </p:sp>
      <p:sp>
        <p:nvSpPr>
          <p:cNvPr id="28" name="Rectangle 32">
            <a:extLst>
              <a:ext uri="{FF2B5EF4-FFF2-40B4-BE49-F238E27FC236}">
                <a16:creationId xmlns:a16="http://schemas.microsoft.com/office/drawing/2014/main" id="{3561CB41-918B-2545-9305-A92CA5B05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1642" y="5311220"/>
            <a:ext cx="1706563" cy="70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2000" dirty="0" err="1">
                <a:solidFill>
                  <a:schemeClr val="tx1"/>
                </a:solidFill>
                <a:latin typeface="+mn-lt"/>
              </a:rPr>
              <a:t>intra.good.net</a:t>
            </a:r>
            <a:endParaRPr lang="en-US" altLang="en-US" sz="2000" dirty="0">
              <a:solidFill>
                <a:schemeClr val="tx1"/>
              </a:solidFill>
              <a:latin typeface="+mn-lt"/>
            </a:endParaRPr>
          </a:p>
          <a:p>
            <a:pPr algn="ctr"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10.0.0.7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A74C84-9245-2248-91AD-7C9CE0225935}"/>
              </a:ext>
            </a:extLst>
          </p:cNvPr>
          <p:cNvSpPr txBox="1"/>
          <p:nvPr/>
        </p:nvSpPr>
        <p:spPr>
          <a:xfrm>
            <a:off x="2818800" y="1950603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Good.net</a:t>
            </a:r>
            <a:endParaRPr lang="en-US" sz="2400" dirty="0"/>
          </a:p>
        </p:txBody>
      </p:sp>
      <p:pic>
        <p:nvPicPr>
          <p:cNvPr id="36" name="Graphic 35" descr="User with solid fill">
            <a:extLst>
              <a:ext uri="{FF2B5EF4-FFF2-40B4-BE49-F238E27FC236}">
                <a16:creationId xmlns:a16="http://schemas.microsoft.com/office/drawing/2014/main" id="{DC3A90FE-141F-C841-AC59-8F3527BE4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56543" y="2290929"/>
            <a:ext cx="1127232" cy="1127232"/>
          </a:xfrm>
          <a:prstGeom prst="rect">
            <a:avLst/>
          </a:prstGeom>
        </p:spPr>
      </p:pic>
      <p:pic>
        <p:nvPicPr>
          <p:cNvPr id="37" name="Picture 4" descr="Devil Icons Matt - Free vector graphic on Pixabay">
            <a:extLst>
              <a:ext uri="{FF2B5EF4-FFF2-40B4-BE49-F238E27FC236}">
                <a16:creationId xmlns:a16="http://schemas.microsoft.com/office/drawing/2014/main" id="{35300CD9-0652-EA4C-B8FE-372A35DA4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737" y="2141848"/>
            <a:ext cx="990886" cy="77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Devil Icons Matt - Free vector graphic on Pixabay">
            <a:extLst>
              <a:ext uri="{FF2B5EF4-FFF2-40B4-BE49-F238E27FC236}">
                <a16:creationId xmlns:a16="http://schemas.microsoft.com/office/drawing/2014/main" id="{6A63AB5C-9705-7848-AFB5-57668034C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475" y="3321342"/>
            <a:ext cx="990886" cy="77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A70EF10-E2D3-C745-BCA7-D3290E9EAD3B}"/>
              </a:ext>
            </a:extLst>
          </p:cNvPr>
          <p:cNvSpPr/>
          <p:nvPr/>
        </p:nvSpPr>
        <p:spPr>
          <a:xfrm>
            <a:off x="3459951" y="3102091"/>
            <a:ext cx="956608" cy="8353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script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1E785D-6E9B-784E-B4C6-BC72DA73C286}"/>
              </a:ext>
            </a:extLst>
          </p:cNvPr>
          <p:cNvSpPr txBox="1"/>
          <p:nvPr/>
        </p:nvSpPr>
        <p:spPr>
          <a:xfrm>
            <a:off x="3358894" y="4075047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origin: </a:t>
            </a:r>
            <a:r>
              <a:rPr lang="en-US" dirty="0" err="1"/>
              <a:t>evil.org</a:t>
            </a:r>
            <a:endParaRPr lang="en-US" dirty="0"/>
          </a:p>
        </p:txBody>
      </p:sp>
      <p:pic>
        <p:nvPicPr>
          <p:cNvPr id="41" name="Picture 4" descr="Devil Icons Matt - Free vector graphic on Pixabay">
            <a:extLst>
              <a:ext uri="{FF2B5EF4-FFF2-40B4-BE49-F238E27FC236}">
                <a16:creationId xmlns:a16="http://schemas.microsoft.com/office/drawing/2014/main" id="{7D5F310F-9C7B-A841-9B6F-CECF50D73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602" y="4449438"/>
            <a:ext cx="990886" cy="77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Line 17">
            <a:extLst>
              <a:ext uri="{FF2B5EF4-FFF2-40B4-BE49-F238E27FC236}">
                <a16:creationId xmlns:a16="http://schemas.microsoft.com/office/drawing/2014/main" id="{EA4DC113-FD0A-9641-A2EB-295104ABE2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14410" y="3676973"/>
            <a:ext cx="990886" cy="99673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pic>
        <p:nvPicPr>
          <p:cNvPr id="43" name="Picture 4" descr="Devil Icons Matt - Free vector graphic on Pixabay">
            <a:extLst>
              <a:ext uri="{FF2B5EF4-FFF2-40B4-BE49-F238E27FC236}">
                <a16:creationId xmlns:a16="http://schemas.microsoft.com/office/drawing/2014/main" id="{41EE6224-7DA7-4D40-829B-8EF093851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856" y="3633242"/>
            <a:ext cx="663699" cy="51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21AF07B-AE86-4048-82B5-39466959C74D}"/>
              </a:ext>
            </a:extLst>
          </p:cNvPr>
          <p:cNvSpPr txBox="1"/>
          <p:nvPr/>
        </p:nvSpPr>
        <p:spPr>
          <a:xfrm>
            <a:off x="790791" y="2967276"/>
            <a:ext cx="190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Why is this access permitted?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EC7F80E-C614-924B-B735-BD8B50BAF8BA}"/>
              </a:ext>
            </a:extLst>
          </p:cNvPr>
          <p:cNvGrpSpPr/>
          <p:nvPr/>
        </p:nvGrpSpPr>
        <p:grpSpPr>
          <a:xfrm>
            <a:off x="2109899" y="3373395"/>
            <a:ext cx="917280" cy="633600"/>
            <a:chOff x="2109899" y="3373395"/>
            <a:chExt cx="917280" cy="63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ECC4C99-BFBF-7B49-A760-5CD88031FB81}"/>
                    </a:ext>
                  </a:extLst>
                </p14:cNvPr>
                <p14:cNvContentPartPr/>
                <p14:nvPr/>
              </p14:nvContentPartPr>
              <p14:xfrm>
                <a:off x="2109899" y="3373395"/>
                <a:ext cx="917280" cy="633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ECC4C99-BFBF-7B49-A760-5CD88031FB8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92259" y="3355755"/>
                  <a:ext cx="952920" cy="66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A41AB81-1A71-244D-8D93-EFBBC426C268}"/>
                    </a:ext>
                  </a:extLst>
                </p14:cNvPr>
                <p14:cNvContentPartPr/>
                <p14:nvPr/>
              </p14:nvContentPartPr>
              <p14:xfrm>
                <a:off x="2976779" y="3803955"/>
                <a:ext cx="36000" cy="150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A41AB81-1A71-244D-8D93-EFBBC426C26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59139" y="3786315"/>
                  <a:ext cx="71640" cy="186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FFD586A-193C-DF44-962A-D78EE5BD7EB9}"/>
              </a:ext>
            </a:extLst>
          </p:cNvPr>
          <p:cNvSpPr txBox="1"/>
          <p:nvPr/>
        </p:nvSpPr>
        <p:spPr>
          <a:xfrm>
            <a:off x="3342204" y="4424356"/>
            <a:ext cx="1312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access </a:t>
            </a:r>
            <a:r>
              <a:rPr lang="en-US" dirty="0" err="1"/>
              <a:t>evil.org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8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6" grpId="0" animBg="1"/>
      <p:bldP spid="17" grpId="0"/>
      <p:bldP spid="18" grpId="0" animBg="1"/>
      <p:bldP spid="31" grpId="0" animBg="1"/>
      <p:bldP spid="32" grpId="0"/>
      <p:bldP spid="33" grpId="0" animBg="1"/>
      <p:bldP spid="34" grpId="0"/>
      <p:bldP spid="26" grpId="0"/>
      <p:bldP spid="39" grpId="0" animBg="1"/>
      <p:bldP spid="40" grpId="0"/>
      <p:bldP spid="42" grpId="0" animBg="1"/>
      <p:bldP spid="44" grpId="0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bgpmon">
            <a:extLst>
              <a:ext uri="{FF2B5EF4-FFF2-40B4-BE49-F238E27FC236}">
                <a16:creationId xmlns:a16="http://schemas.microsoft.com/office/drawing/2014/main" id="{C2B3DE37-455B-F94A-B4BA-980263236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5"/>
          <a:stretch>
            <a:fillRect/>
          </a:stretch>
        </p:blipFill>
        <p:spPr bwMode="auto">
          <a:xfrm>
            <a:off x="795729" y="564630"/>
            <a:ext cx="6837363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468DC7-9A64-6240-B2B6-CF8023C0F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4603" y="2758190"/>
            <a:ext cx="6981668" cy="1570038"/>
          </a:xfrm>
          <a:prstGeom prst="rect">
            <a:avLst/>
          </a:prstGeom>
          <a:solidFill>
            <a:schemeClr val="tx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l">
              <a:buFontTx/>
              <a:buNone/>
            </a:pPr>
            <a:r>
              <a:rPr lang="en-US" altLang="en-US" sz="3200" dirty="0">
                <a:solidFill>
                  <a:srgbClr val="FFFFFF"/>
                </a:solidFill>
                <a:latin typeface="+mn-lt"/>
              </a:rPr>
              <a:t>It is suspected that hackers exploited a </a:t>
            </a:r>
            <a:r>
              <a:rPr lang="en-US" altLang="en-US" sz="3200" dirty="0">
                <a:solidFill>
                  <a:srgbClr val="FF0000"/>
                </a:solidFill>
                <a:latin typeface="+mn-lt"/>
              </a:rPr>
              <a:t>well-known vulnerability in the so-called Border Gateway Protocol (BGP)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A71D3F-493C-554C-A218-311DFD2ABF69}"/>
              </a:ext>
            </a:extLst>
          </p:cNvPr>
          <p:cNvSpPr txBox="1"/>
          <p:nvPr/>
        </p:nvSpPr>
        <p:spPr>
          <a:xfrm>
            <a:off x="9998439" y="564630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March 16, 2014</a:t>
            </a:r>
          </a:p>
        </p:txBody>
      </p:sp>
    </p:spTree>
    <p:extLst>
      <p:ext uri="{BB962C8B-B14F-4D97-AF65-F5344CB8AC3E}">
        <p14:creationId xmlns:p14="http://schemas.microsoft.com/office/powerpoint/2010/main" val="194308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3" name="Picture 2">
            <a:extLst>
              <a:ext uri="{FF2B5EF4-FFF2-40B4-BE49-F238E27FC236}">
                <a16:creationId xmlns:a16="http://schemas.microsoft.com/office/drawing/2014/main" id="{AC9E402A-AA97-FE40-AF88-A17B9C89D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48" r="73965" b="43619"/>
          <a:stretch>
            <a:fillRect/>
          </a:stretch>
        </p:blipFill>
        <p:spPr bwMode="auto">
          <a:xfrm>
            <a:off x="1548606" y="735014"/>
            <a:ext cx="8485188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257C4E-0469-6B44-848A-297CB7A9C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6639" y="2438295"/>
            <a:ext cx="5108211" cy="1384300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buFontTx/>
              <a:buNone/>
              <a:defRPr/>
            </a:pPr>
            <a:r>
              <a:rPr lang="en-US" sz="2800" dirty="0">
                <a:solidFill>
                  <a:schemeClr val="bg1"/>
                </a:solidFill>
              </a:rPr>
              <a:t>The hacking group, called </a:t>
            </a:r>
            <a:r>
              <a:rPr lang="en-US" sz="2800" dirty="0" err="1">
                <a:solidFill>
                  <a:schemeClr val="bg1"/>
                </a:solidFill>
              </a:rPr>
              <a:t>Turkguvenligi</a:t>
            </a:r>
            <a:r>
              <a:rPr lang="en-US" sz="2800" dirty="0">
                <a:solidFill>
                  <a:schemeClr val="bg1"/>
                </a:solidFill>
              </a:rPr>
              <a:t>, targeted the net's Domain Name System (DNS)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0EAE7A-47A8-9F49-9B05-DA7D94953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0039" y="4184546"/>
            <a:ext cx="5279661" cy="1814513"/>
          </a:xfrm>
          <a:prstGeom prst="rect">
            <a:avLst/>
          </a:prstGeom>
          <a:solidFill>
            <a:schemeClr val="tx1"/>
          </a:solidFill>
          <a:ln w="3810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buFontTx/>
              <a:buNone/>
              <a:defRPr/>
            </a:pPr>
            <a:r>
              <a:rPr lang="en-US" sz="2800" dirty="0" err="1">
                <a:solidFill>
                  <a:schemeClr val="bg1"/>
                </a:solidFill>
              </a:rPr>
              <a:t>Turkguvenligi</a:t>
            </a:r>
            <a:r>
              <a:rPr lang="en-US" sz="2800" dirty="0">
                <a:solidFill>
                  <a:schemeClr val="bg1"/>
                </a:solidFill>
              </a:rPr>
              <a:t> revealed that it got access to the files using a well-established attack method known as </a:t>
            </a:r>
            <a:r>
              <a:rPr lang="en-US" sz="2800" dirty="0">
                <a:solidFill>
                  <a:srgbClr val="FF0000"/>
                </a:solidFill>
              </a:rPr>
              <a:t>SQL injection</a:t>
            </a:r>
          </a:p>
        </p:txBody>
      </p:sp>
    </p:spTree>
    <p:extLst>
      <p:ext uri="{BB962C8B-B14F-4D97-AF65-F5344CB8AC3E}">
        <p14:creationId xmlns:p14="http://schemas.microsoft.com/office/powerpoint/2010/main" val="269024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CA500-F52D-6B4D-A798-8BBE51575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1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7E18B0-8BB8-2D4F-A7C9-E4F9ACDE474E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3074" name="Picture 2" descr="Slide1">
            <a:extLst>
              <a:ext uri="{FF2B5EF4-FFF2-40B4-BE49-F238E27FC236}">
                <a16:creationId xmlns:a16="http://schemas.microsoft.com/office/drawing/2014/main" id="{6D813D0E-D236-0C4F-A85B-21313000A3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6" t="8747" r="5510" b="6265"/>
          <a:stretch/>
        </p:blipFill>
        <p:spPr bwMode="auto">
          <a:xfrm>
            <a:off x="1066801" y="2014194"/>
            <a:ext cx="5319918" cy="391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AB8423-0A78-534B-936B-F3E5B41B5454}"/>
              </a:ext>
            </a:extLst>
          </p:cNvPr>
          <p:cNvSpPr txBox="1"/>
          <p:nvPr/>
        </p:nvSpPr>
        <p:spPr>
          <a:xfrm>
            <a:off x="6386718" y="6154950"/>
            <a:ext cx="54874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https://</a:t>
            </a:r>
            <a:r>
              <a:rPr lang="en-US" sz="1600" i="1" dirty="0" err="1"/>
              <a:t>blog.cloudflare.com</a:t>
            </a:r>
            <a:r>
              <a:rPr lang="en-US" sz="1600" i="1" dirty="0"/>
              <a:t>/</a:t>
            </a:r>
            <a:r>
              <a:rPr lang="en-US" sz="1600" i="1" dirty="0" err="1"/>
              <a:t>bgp</a:t>
            </a:r>
            <a:r>
              <a:rPr lang="en-US" sz="1600" i="1" dirty="0"/>
              <a:t>-leaks-and-crypto-currencies/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282509-0908-5A48-A6F1-9F3D384B55BC}"/>
              </a:ext>
            </a:extLst>
          </p:cNvPr>
          <p:cNvSpPr txBox="1"/>
          <p:nvPr/>
        </p:nvSpPr>
        <p:spPr>
          <a:xfrm>
            <a:off x="6913907" y="2178263"/>
            <a:ext cx="2414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This IP space is</a:t>
            </a:r>
          </a:p>
          <a:p>
            <a:r>
              <a:rPr lang="en-US" sz="2000" dirty="0"/>
              <a:t>allocated to Amazon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09FAAB-18B9-8745-9801-6E5E9C5BF12E}"/>
              </a:ext>
            </a:extLst>
          </p:cNvPr>
          <p:cNvSpPr txBox="1"/>
          <p:nvPr/>
        </p:nvSpPr>
        <p:spPr>
          <a:xfrm>
            <a:off x="6913906" y="3079207"/>
            <a:ext cx="258985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Instead, routes to it were announced by </a:t>
            </a:r>
            <a:r>
              <a:rPr lang="en-US" sz="2000" dirty="0" err="1"/>
              <a:t>eNet</a:t>
            </a:r>
            <a:r>
              <a:rPr lang="en-US" sz="2000" dirty="0"/>
              <a:t> and forwarded to Hurricane Electric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045A02B-13EA-094F-93FB-EF27C28E2CDD}"/>
              </a:ext>
            </a:extLst>
          </p:cNvPr>
          <p:cNvGrpSpPr/>
          <p:nvPr/>
        </p:nvGrpSpPr>
        <p:grpSpPr>
          <a:xfrm>
            <a:off x="5937798" y="2656383"/>
            <a:ext cx="897840" cy="371880"/>
            <a:chOff x="5980745" y="2222150"/>
            <a:chExt cx="897840" cy="37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52214E7-2F90-3842-A816-7EA8F1028778}"/>
                    </a:ext>
                  </a:extLst>
                </p14:cNvPr>
                <p14:cNvContentPartPr/>
                <p14:nvPr/>
              </p14:nvContentPartPr>
              <p14:xfrm>
                <a:off x="5991185" y="2222150"/>
                <a:ext cx="887400" cy="3340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52214E7-2F90-3842-A816-7EA8F102877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973185" y="2204510"/>
                  <a:ext cx="92304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7EE1A91-C983-E745-9F28-3F668BBAE67B}"/>
                    </a:ext>
                  </a:extLst>
                </p14:cNvPr>
                <p14:cNvContentPartPr/>
                <p14:nvPr/>
              </p14:nvContentPartPr>
              <p14:xfrm>
                <a:off x="5980745" y="2554430"/>
                <a:ext cx="261360" cy="39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7EE1A91-C983-E745-9F28-3F668BBAE67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63105" y="2536790"/>
                  <a:ext cx="297000" cy="75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Rectangle 2">
            <a:extLst>
              <a:ext uri="{FF2B5EF4-FFF2-40B4-BE49-F238E27FC236}">
                <a16:creationId xmlns:a16="http://schemas.microsoft.com/office/drawing/2014/main" id="{31122E7E-CB10-7841-B755-FD5F050720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Amazon DNS Hijack via BGP Hijack (2018)</a:t>
            </a:r>
          </a:p>
        </p:txBody>
      </p:sp>
    </p:spTree>
    <p:extLst>
      <p:ext uri="{BB962C8B-B14F-4D97-AF65-F5344CB8AC3E}">
        <p14:creationId xmlns:p14="http://schemas.microsoft.com/office/powerpoint/2010/main" val="295369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CA500-F52D-6B4D-A798-8BBE51575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1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7E18B0-8BB8-2D4F-A7C9-E4F9ACDE474E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D813D0E-D236-0C4F-A85B-21313000A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993" b="993"/>
          <a:stretch/>
        </p:blipFill>
        <p:spPr bwMode="auto">
          <a:xfrm>
            <a:off x="1066801" y="2014194"/>
            <a:ext cx="5319918" cy="391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AB8423-0A78-534B-936B-F3E5B41B5454}"/>
              </a:ext>
            </a:extLst>
          </p:cNvPr>
          <p:cNvSpPr txBox="1"/>
          <p:nvPr/>
        </p:nvSpPr>
        <p:spPr>
          <a:xfrm>
            <a:off x="6386718" y="6154950"/>
            <a:ext cx="54874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https://</a:t>
            </a:r>
            <a:r>
              <a:rPr lang="en-US" sz="1600" i="1" dirty="0" err="1"/>
              <a:t>blog.cloudflare.com</a:t>
            </a:r>
            <a:r>
              <a:rPr lang="en-US" sz="1600" i="1" dirty="0"/>
              <a:t>/</a:t>
            </a:r>
            <a:r>
              <a:rPr lang="en-US" sz="1600" i="1" dirty="0" err="1"/>
              <a:t>bgp</a:t>
            </a:r>
            <a:r>
              <a:rPr lang="en-US" sz="1600" i="1" dirty="0"/>
              <a:t>-leaks-and-crypto-currencies/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31122E7E-CB10-7841-B755-FD5F050720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Amazon DNS Hijack via BGP Hijack (2018)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7B4A25-735E-F140-8FE6-0B2EC0561CDE}"/>
              </a:ext>
            </a:extLst>
          </p:cNvPr>
          <p:cNvSpPr txBox="1"/>
          <p:nvPr/>
        </p:nvSpPr>
        <p:spPr>
          <a:xfrm>
            <a:off x="5480154" y="4202668"/>
            <a:ext cx="4950394" cy="461665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$</a:t>
            </a:r>
            <a:r>
              <a:rPr lang="en-US" sz="2400">
                <a:solidFill>
                  <a:schemeClr val="bg1"/>
                </a:solidFill>
              </a:rPr>
              <a:t>150K worth of cryptocurrency </a:t>
            </a:r>
            <a:r>
              <a:rPr lang="en-US" sz="2400" dirty="0">
                <a:solidFill>
                  <a:schemeClr val="bg1"/>
                </a:solidFill>
              </a:rPr>
              <a:t>stolen</a:t>
            </a:r>
          </a:p>
        </p:txBody>
      </p:sp>
    </p:spTree>
    <p:extLst>
      <p:ext uri="{BB962C8B-B14F-4D97-AF65-F5344CB8AC3E}">
        <p14:creationId xmlns:p14="http://schemas.microsoft.com/office/powerpoint/2010/main" val="2766355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Oval 3">
            <a:extLst>
              <a:ext uri="{FF2B5EF4-FFF2-40B4-BE49-F238E27FC236}">
                <a16:creationId xmlns:a16="http://schemas.microsoft.com/office/drawing/2014/main" id="{C481F9C5-61E7-0344-8E0F-81871C6C0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7046" y="3432217"/>
            <a:ext cx="835025" cy="68103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45060" name="Text Box 4">
            <a:extLst>
              <a:ext uri="{FF2B5EF4-FFF2-40B4-BE49-F238E27FC236}">
                <a16:creationId xmlns:a16="http://schemas.microsoft.com/office/drawing/2014/main" id="{CF0C88DC-BD6D-B545-B946-C9C39241DB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7682" y="4362493"/>
            <a:ext cx="8143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+mn-lt"/>
              </a:rPr>
              <a:t>Client</a:t>
            </a:r>
          </a:p>
        </p:txBody>
      </p:sp>
      <p:sp>
        <p:nvSpPr>
          <p:cNvPr id="45061" name="Rectangle 5">
            <a:extLst>
              <a:ext uri="{FF2B5EF4-FFF2-40B4-BE49-F238E27FC236}">
                <a16:creationId xmlns:a16="http://schemas.microsoft.com/office/drawing/2014/main" id="{1867F9B8-1307-3F4E-8BE9-B37E3783D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7120" y="3490956"/>
            <a:ext cx="798512" cy="69373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45062" name="Text Box 6">
            <a:extLst>
              <a:ext uri="{FF2B5EF4-FFF2-40B4-BE49-F238E27FC236}">
                <a16:creationId xmlns:a16="http://schemas.microsoft.com/office/drawing/2014/main" id="{657F76E1-8A4B-5E43-81FF-EDC6E6151F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6746" y="4180099"/>
            <a:ext cx="168828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+mn-lt"/>
              </a:rPr>
              <a:t>Local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+mn-lt"/>
              </a:rPr>
              <a:t>DNS recursive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+mn-lt"/>
              </a:rPr>
              <a:t>resolver</a:t>
            </a:r>
          </a:p>
        </p:txBody>
      </p:sp>
      <p:sp>
        <p:nvSpPr>
          <p:cNvPr id="45063" name="Rectangle 7">
            <a:extLst>
              <a:ext uri="{FF2B5EF4-FFF2-40B4-BE49-F238E27FC236}">
                <a16:creationId xmlns:a16="http://schemas.microsoft.com/office/drawing/2014/main" id="{A32A21B2-B928-FE46-A8F9-037AF1DB02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9120" y="2632117"/>
            <a:ext cx="798512" cy="69373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45064" name="Text Box 8">
            <a:extLst>
              <a:ext uri="{FF2B5EF4-FFF2-40B4-BE49-F238E27FC236}">
                <a16:creationId xmlns:a16="http://schemas.microsoft.com/office/drawing/2014/main" id="{B56DA8C1-A9E2-724B-B9C6-E4DCD61060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7170" y="2594087"/>
            <a:ext cx="148309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root &amp; </a:t>
            </a:r>
            <a:r>
              <a:rPr lang="en-US" altLang="en-US" sz="2000" dirty="0" err="1">
                <a:solidFill>
                  <a:schemeClr val="tx1"/>
                </a:solidFill>
                <a:latin typeface="+mn-lt"/>
              </a:rPr>
              <a:t>edu</a:t>
            </a: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DNS servers</a:t>
            </a:r>
          </a:p>
        </p:txBody>
      </p:sp>
      <p:sp>
        <p:nvSpPr>
          <p:cNvPr id="45065" name="Rectangle 9">
            <a:extLst>
              <a:ext uri="{FF2B5EF4-FFF2-40B4-BE49-F238E27FC236}">
                <a16:creationId xmlns:a16="http://schemas.microsoft.com/office/drawing/2014/main" id="{33D566FC-EB67-1142-81FC-B61F3F3EE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4045" y="3854492"/>
            <a:ext cx="798512" cy="69373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45066" name="Text Box 10">
            <a:extLst>
              <a:ext uri="{FF2B5EF4-FFF2-40B4-BE49-F238E27FC236}">
                <a16:creationId xmlns:a16="http://schemas.microsoft.com/office/drawing/2014/main" id="{79FD60A3-7D73-AC44-8098-C5071935B6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3683" y="3911712"/>
            <a:ext cx="144142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+mn-lt"/>
              </a:rPr>
              <a:t>cornell.edu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+mn-lt"/>
              </a:rPr>
              <a:t>DNS server</a:t>
            </a:r>
          </a:p>
        </p:txBody>
      </p:sp>
      <p:sp>
        <p:nvSpPr>
          <p:cNvPr id="45067" name="Rectangle 11">
            <a:extLst>
              <a:ext uri="{FF2B5EF4-FFF2-40B4-BE49-F238E27FC236}">
                <a16:creationId xmlns:a16="http://schemas.microsoft.com/office/drawing/2014/main" id="{09DCE123-550D-DC4C-A1BF-A6306D3CB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8970" y="5029242"/>
            <a:ext cx="798512" cy="69373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45068" name="Line 12">
            <a:extLst>
              <a:ext uri="{FF2B5EF4-FFF2-40B4-BE49-F238E27FC236}">
                <a16:creationId xmlns:a16="http://schemas.microsoft.com/office/drawing/2014/main" id="{4AF9DB18-88C1-C046-95CE-C40336720CEF}"/>
              </a:ext>
            </a:extLst>
          </p:cNvPr>
          <p:cNvSpPr>
            <a:spLocks noChangeShapeType="1"/>
          </p:cNvSpPr>
          <p:nvPr/>
        </p:nvSpPr>
        <p:spPr bwMode="auto">
          <a:xfrm>
            <a:off x="2418258" y="3773530"/>
            <a:ext cx="10588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9" name="Text Box 13">
            <a:extLst>
              <a:ext uri="{FF2B5EF4-FFF2-40B4-BE49-F238E27FC236}">
                <a16:creationId xmlns:a16="http://schemas.microsoft.com/office/drawing/2014/main" id="{F77A5D40-5A19-D740-8E79-5FD2D68A99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8520" y="3074028"/>
            <a:ext cx="181171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www.cs.cornell.edu</a:t>
            </a:r>
          </a:p>
        </p:txBody>
      </p:sp>
      <p:sp>
        <p:nvSpPr>
          <p:cNvPr id="45070" name="Line 14">
            <a:extLst>
              <a:ext uri="{FF2B5EF4-FFF2-40B4-BE49-F238E27FC236}">
                <a16:creationId xmlns:a16="http://schemas.microsoft.com/office/drawing/2014/main" id="{09F567D2-9F83-DB4F-9458-A4EC505FCDB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88333" y="2890880"/>
            <a:ext cx="2505075" cy="8937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1" name="Line 15">
            <a:extLst>
              <a:ext uri="{FF2B5EF4-FFF2-40B4-BE49-F238E27FC236}">
                <a16:creationId xmlns:a16="http://schemas.microsoft.com/office/drawing/2014/main" id="{EEB03103-9731-9E45-A6E8-50E5F9AEDA0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64521" y="3008355"/>
            <a:ext cx="2505075" cy="882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2" name="Text Box 16">
            <a:extLst>
              <a:ext uri="{FF2B5EF4-FFF2-40B4-BE49-F238E27FC236}">
                <a16:creationId xmlns:a16="http://schemas.microsoft.com/office/drawing/2014/main" id="{A5BE1E0C-C070-FA4D-BA12-02D8C2E767A6}"/>
              </a:ext>
            </a:extLst>
          </p:cNvPr>
          <p:cNvSpPr txBox="1">
            <a:spLocks noChangeArrowheads="1"/>
          </p:cNvSpPr>
          <p:nvPr/>
        </p:nvSpPr>
        <p:spPr bwMode="auto">
          <a:xfrm rot="-1103643">
            <a:off x="4929682" y="3435393"/>
            <a:ext cx="14922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NS cornell.edu</a:t>
            </a:r>
          </a:p>
        </p:txBody>
      </p:sp>
      <p:sp>
        <p:nvSpPr>
          <p:cNvPr id="45073" name="Text Box 17">
            <a:extLst>
              <a:ext uri="{FF2B5EF4-FFF2-40B4-BE49-F238E27FC236}">
                <a16:creationId xmlns:a16="http://schemas.microsoft.com/office/drawing/2014/main" id="{19E4C82D-EE10-8E47-8FE3-048AD487C8D5}"/>
              </a:ext>
            </a:extLst>
          </p:cNvPr>
          <p:cNvSpPr txBox="1">
            <a:spLocks noChangeArrowheads="1"/>
          </p:cNvSpPr>
          <p:nvPr/>
        </p:nvSpPr>
        <p:spPr bwMode="auto">
          <a:xfrm rot="-1103643">
            <a:off x="4564369" y="3013703"/>
            <a:ext cx="181171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www.cs.cornell.edu</a:t>
            </a:r>
          </a:p>
        </p:txBody>
      </p:sp>
      <p:sp>
        <p:nvSpPr>
          <p:cNvPr id="45074" name="Line 18">
            <a:extLst>
              <a:ext uri="{FF2B5EF4-FFF2-40B4-BE49-F238E27FC236}">
                <a16:creationId xmlns:a16="http://schemas.microsoft.com/office/drawing/2014/main" id="{CE9BA73F-99AA-AF41-BAEC-79C3E79A7B45}"/>
              </a:ext>
            </a:extLst>
          </p:cNvPr>
          <p:cNvSpPr>
            <a:spLocks noChangeShapeType="1"/>
          </p:cNvSpPr>
          <p:nvPr/>
        </p:nvSpPr>
        <p:spPr bwMode="auto">
          <a:xfrm>
            <a:off x="4323258" y="3984667"/>
            <a:ext cx="2505075" cy="165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5" name="Line 19">
            <a:extLst>
              <a:ext uri="{FF2B5EF4-FFF2-40B4-BE49-F238E27FC236}">
                <a16:creationId xmlns:a16="http://schemas.microsoft.com/office/drawing/2014/main" id="{5EE30DAA-6F23-054C-BC02-11517563538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288332" y="4102142"/>
            <a:ext cx="25400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6" name="Text Box 20">
            <a:extLst>
              <a:ext uri="{FF2B5EF4-FFF2-40B4-BE49-F238E27FC236}">
                <a16:creationId xmlns:a16="http://schemas.microsoft.com/office/drawing/2014/main" id="{5D05BC49-A54A-5F41-A5E9-F516BAB50312}"/>
              </a:ext>
            </a:extLst>
          </p:cNvPr>
          <p:cNvSpPr txBox="1">
            <a:spLocks noChangeArrowheads="1"/>
          </p:cNvSpPr>
          <p:nvPr/>
        </p:nvSpPr>
        <p:spPr bwMode="auto">
          <a:xfrm rot="297327">
            <a:off x="5035831" y="4180516"/>
            <a:ext cx="165301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NS cs.cornell.edu</a:t>
            </a:r>
          </a:p>
        </p:txBody>
      </p:sp>
      <p:sp>
        <p:nvSpPr>
          <p:cNvPr id="45077" name="Line 21">
            <a:extLst>
              <a:ext uri="{FF2B5EF4-FFF2-40B4-BE49-F238E27FC236}">
                <a16:creationId xmlns:a16="http://schemas.microsoft.com/office/drawing/2014/main" id="{9589419C-DCBD-324B-B30C-693EE9B5F673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7070" y="4102143"/>
            <a:ext cx="2540000" cy="12811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8" name="Line 22">
            <a:extLst>
              <a:ext uri="{FF2B5EF4-FFF2-40B4-BE49-F238E27FC236}">
                <a16:creationId xmlns:a16="http://schemas.microsoft.com/office/drawing/2014/main" id="{EB4D8908-60A2-9843-B922-3B2D40AC69C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277220" y="4184693"/>
            <a:ext cx="2551112" cy="12938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9" name="Text Box 23">
            <a:extLst>
              <a:ext uri="{FF2B5EF4-FFF2-40B4-BE49-F238E27FC236}">
                <a16:creationId xmlns:a16="http://schemas.microsoft.com/office/drawing/2014/main" id="{AD1D8349-6858-804C-8596-F4840C26EB58}"/>
              </a:ext>
            </a:extLst>
          </p:cNvPr>
          <p:cNvSpPr txBox="1">
            <a:spLocks noChangeArrowheads="1"/>
          </p:cNvSpPr>
          <p:nvPr/>
        </p:nvSpPr>
        <p:spPr bwMode="auto">
          <a:xfrm rot="1670163">
            <a:off x="5098685" y="5002840"/>
            <a:ext cx="129394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www=IPaddr</a:t>
            </a:r>
          </a:p>
        </p:txBody>
      </p:sp>
      <p:sp>
        <p:nvSpPr>
          <p:cNvPr id="45080" name="Text Box 24">
            <a:extLst>
              <a:ext uri="{FF2B5EF4-FFF2-40B4-BE49-F238E27FC236}">
                <a16:creationId xmlns:a16="http://schemas.microsoft.com/office/drawing/2014/main" id="{D6CCFD96-F115-8A43-A037-884B23C0A0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1470" y="5032487"/>
            <a:ext cx="164179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+mn-lt"/>
              </a:rPr>
              <a:t>cs.cornell.edu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+mn-lt"/>
              </a:rPr>
              <a:t>DNS server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D252FA-F577-4A48-B9DE-CEC82F74DB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1682" y="2079667"/>
            <a:ext cx="4171335" cy="400110"/>
          </a:xfrm>
          <a:prstGeom prst="rect">
            <a:avLst/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l"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+mn-lt"/>
              </a:rPr>
              <a:t>Request contains random 16-bit TXID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6C8B4D0-1368-B647-A109-95751AAAA9CB}"/>
              </a:ext>
            </a:extLst>
          </p:cNvPr>
          <p:cNvCxnSpPr>
            <a:cxnSpLocks noChangeShapeType="1"/>
            <a:endCxn id="45073" idx="0"/>
          </p:cNvCxnSpPr>
          <p:nvPr/>
        </p:nvCxnSpPr>
        <p:spPr bwMode="auto">
          <a:xfrm>
            <a:off x="4923333" y="2479718"/>
            <a:ext cx="493478" cy="54263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B61A9FA-337C-0F4C-AAD3-53C8EF61EA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5047" y="4060867"/>
            <a:ext cx="4369032" cy="707886"/>
          </a:xfrm>
          <a:prstGeom prst="rect">
            <a:avLst/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l"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Response accepted if TXID is the same,</a:t>
            </a:r>
          </a:p>
          <a:p>
            <a:pPr algn="l"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stays in cache for a long time (TTL)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6A6203A-E8AA-6F43-BA49-899BBC929691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5894882" y="3646531"/>
            <a:ext cx="541338" cy="4143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501BB84E-D495-1A43-A863-B672E0B9D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“Authentication”</a:t>
            </a:r>
          </a:p>
        </p:txBody>
      </p:sp>
    </p:spTree>
    <p:extLst>
      <p:ext uri="{BB962C8B-B14F-4D97-AF65-F5344CB8AC3E}">
        <p14:creationId xmlns:p14="http://schemas.microsoft.com/office/powerpoint/2010/main" val="344226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Oval 3">
            <a:extLst>
              <a:ext uri="{FF2B5EF4-FFF2-40B4-BE49-F238E27FC236}">
                <a16:creationId xmlns:a16="http://schemas.microsoft.com/office/drawing/2014/main" id="{899BED65-0447-204C-A8B9-D922AD57B2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6613" y="3517636"/>
            <a:ext cx="835025" cy="68103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46084" name="Text Box 4">
            <a:extLst>
              <a:ext uri="{FF2B5EF4-FFF2-40B4-BE49-F238E27FC236}">
                <a16:creationId xmlns:a16="http://schemas.microsoft.com/office/drawing/2014/main" id="{1BC22F1D-B143-1641-AA52-F5A3AE8A8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7249" y="4447912"/>
            <a:ext cx="8143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+mn-lt"/>
              </a:rPr>
              <a:t>Client</a:t>
            </a:r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26481F78-EA15-4143-B8B9-062B3FA18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6687" y="3604950"/>
            <a:ext cx="798512" cy="69373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46086" name="Text Box 6">
            <a:extLst>
              <a:ext uri="{FF2B5EF4-FFF2-40B4-BE49-F238E27FC236}">
                <a16:creationId xmlns:a16="http://schemas.microsoft.com/office/drawing/2014/main" id="{8A940EB7-3433-C949-B648-BED0041C7C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8737" y="4270181"/>
            <a:ext cx="102784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Local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resolver</a:t>
            </a:r>
          </a:p>
        </p:txBody>
      </p:sp>
      <p:sp>
        <p:nvSpPr>
          <p:cNvPr id="46087" name="Rectangle 11">
            <a:extLst>
              <a:ext uri="{FF2B5EF4-FFF2-40B4-BE49-F238E27FC236}">
                <a16:creationId xmlns:a16="http://schemas.microsoft.com/office/drawing/2014/main" id="{530584D3-7993-1C47-835C-3C08F0C704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8850" y="4062150"/>
            <a:ext cx="798513" cy="69373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46088" name="Text Box 12">
            <a:extLst>
              <a:ext uri="{FF2B5EF4-FFF2-40B4-BE49-F238E27FC236}">
                <a16:creationId xmlns:a16="http://schemas.microsoft.com/office/drawing/2014/main" id="{4365C02D-EFF4-AD48-A3BF-DBD303B0E0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4050" y="4152706"/>
            <a:ext cx="145424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+mn-lt"/>
              </a:rPr>
              <a:t>ns.foo.com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+mn-lt"/>
              </a:rPr>
              <a:t>DNS  server</a:t>
            </a:r>
          </a:p>
        </p:txBody>
      </p:sp>
      <p:sp>
        <p:nvSpPr>
          <p:cNvPr id="45070" name="Line 13">
            <a:extLst>
              <a:ext uri="{FF2B5EF4-FFF2-40B4-BE49-F238E27FC236}">
                <a16:creationId xmlns:a16="http://schemas.microsoft.com/office/drawing/2014/main" id="{EE887B75-E600-5D45-92A1-FC622756261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77825" y="3841486"/>
            <a:ext cx="10588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1" name="Text Box 14">
            <a:extLst>
              <a:ext uri="{FF2B5EF4-FFF2-40B4-BE49-F238E27FC236}">
                <a16:creationId xmlns:a16="http://schemas.microsoft.com/office/drawing/2014/main" id="{822BFB00-2A10-A346-A392-DE2C8B537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9863" y="3917478"/>
            <a:ext cx="1377300" cy="3385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host1.foo.com</a:t>
            </a:r>
          </a:p>
        </p:txBody>
      </p:sp>
      <p:sp>
        <p:nvSpPr>
          <p:cNvPr id="45074" name="Text Box 17">
            <a:extLst>
              <a:ext uri="{FF2B5EF4-FFF2-40B4-BE49-F238E27FC236}">
                <a16:creationId xmlns:a16="http://schemas.microsoft.com/office/drawing/2014/main" id="{72F5C7C5-73F3-ED4D-A8BE-D8C06CEB494E}"/>
              </a:ext>
            </a:extLst>
          </p:cNvPr>
          <p:cNvSpPr txBox="1">
            <a:spLocks noChangeArrowheads="1"/>
          </p:cNvSpPr>
          <p:nvPr/>
        </p:nvSpPr>
        <p:spPr bwMode="auto">
          <a:xfrm rot="425604">
            <a:off x="5051430" y="4520728"/>
            <a:ext cx="235833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host1.foo.com is at 1.2.3.4</a:t>
            </a:r>
          </a:p>
        </p:txBody>
      </p:sp>
      <p:sp>
        <p:nvSpPr>
          <p:cNvPr id="45075" name="Text Box 18">
            <a:extLst>
              <a:ext uri="{FF2B5EF4-FFF2-40B4-BE49-F238E27FC236}">
                <a16:creationId xmlns:a16="http://schemas.microsoft.com/office/drawing/2014/main" id="{F90B132C-4A97-C74B-A54E-85380ECDAA0F}"/>
              </a:ext>
            </a:extLst>
          </p:cNvPr>
          <p:cNvSpPr txBox="1">
            <a:spLocks noChangeArrowheads="1"/>
          </p:cNvSpPr>
          <p:nvPr/>
        </p:nvSpPr>
        <p:spPr bwMode="auto">
          <a:xfrm rot="318999">
            <a:off x="5355358" y="3942085"/>
            <a:ext cx="188224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TXID, host1.foo.com</a:t>
            </a:r>
          </a:p>
        </p:txBody>
      </p:sp>
      <p:pic>
        <p:nvPicPr>
          <p:cNvPr id="46093" name="Picture 8" descr="j0139031">
            <a:extLst>
              <a:ext uri="{FF2B5EF4-FFF2-40B4-BE49-F238E27FC236}">
                <a16:creationId xmlns:a16="http://schemas.microsoft.com/office/drawing/2014/main" id="{BC3F2A5C-28E2-204C-8011-271993E97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075" y="1898386"/>
            <a:ext cx="690563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B24CEB3-4AD6-884A-8B04-B8BD332742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449" y="2012686"/>
            <a:ext cx="4833374" cy="36933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</a:rPr>
              <a:t>Trick client into looking up host1.foo.com (how?)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FD2DF5-3CD5-A243-B620-183723C851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4649" y="2698486"/>
            <a:ext cx="3869970" cy="36933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</a:rPr>
              <a:t>Guess TXID, host1.foo.com is at 6.6.6.6</a:t>
            </a:r>
          </a:p>
        </p:txBody>
      </p:sp>
      <p:sp>
        <p:nvSpPr>
          <p:cNvPr id="23" name="Text Box 14">
            <a:extLst>
              <a:ext uri="{FF2B5EF4-FFF2-40B4-BE49-F238E27FC236}">
                <a16:creationId xmlns:a16="http://schemas.microsoft.com/office/drawing/2014/main" id="{025B9EBE-9389-2646-BF56-941A809B2A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3037" y="1674519"/>
            <a:ext cx="889987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6.6.6.6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6D846D-C5FE-B94D-97FE-D0C96EDA1E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3250" y="3003286"/>
            <a:ext cx="4174541" cy="36933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</a:rPr>
              <a:t>Another guess, host1.foo.com is at 6.6.6.6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88F144-9B31-DB4E-AFCF-D0BEBBE690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344" y="3324795"/>
            <a:ext cx="4174541" cy="36933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</a:rPr>
              <a:t>Another guess, host1.foo.com is at 6.6.6.6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1E320E9-97F9-3840-90E0-7E15554B324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125450" y="2850886"/>
            <a:ext cx="1560513" cy="914400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FBE734C-530C-AD4C-B1CD-D5FD0DF864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0372" y="5048907"/>
            <a:ext cx="652454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l">
              <a:buFontTx/>
              <a:buNone/>
            </a:pPr>
            <a:r>
              <a:rPr lang="en-US" altLang="en-US" sz="2000" dirty="0">
                <a:solidFill>
                  <a:srgbClr val="FF0000"/>
                </a:solidFill>
                <a:latin typeface="+mn-lt"/>
              </a:rPr>
              <a:t>Several opportunities to win the race.</a:t>
            </a:r>
          </a:p>
          <a:p>
            <a:pPr algn="l">
              <a:buFontTx/>
              <a:buNone/>
            </a:pPr>
            <a:r>
              <a:rPr lang="en-US" altLang="en-US" sz="2000" dirty="0">
                <a:solidFill>
                  <a:srgbClr val="FF0000"/>
                </a:solidFill>
                <a:latin typeface="+mn-lt"/>
              </a:rPr>
              <a:t>If attacker loses, has to wait until TTL expires…</a:t>
            </a:r>
          </a:p>
          <a:p>
            <a:pPr algn="l">
              <a:buFontTx/>
              <a:buNone/>
            </a:pPr>
            <a:r>
              <a:rPr lang="en-US" altLang="en-US" sz="2000" dirty="0">
                <a:solidFill>
                  <a:srgbClr val="FF0000"/>
                </a:solidFill>
                <a:latin typeface="+mn-lt"/>
              </a:rPr>
              <a:t>… but can try again with host2.foo.com, host3.foo.com, etc.</a:t>
            </a:r>
          </a:p>
          <a:p>
            <a:pPr algn="l">
              <a:buFontTx/>
              <a:buNone/>
            </a:pPr>
            <a:r>
              <a:rPr lang="en-US" altLang="en-US" sz="2000" dirty="0">
                <a:solidFill>
                  <a:srgbClr val="FF0000"/>
                </a:solidFill>
                <a:latin typeface="+mn-lt"/>
              </a:rPr>
              <a:t>… but what’</a:t>
            </a:r>
            <a:r>
              <a:rPr lang="en-US" altLang="ja-JP" sz="2000" dirty="0">
                <a:solidFill>
                  <a:srgbClr val="FF0000"/>
                </a:solidFill>
                <a:latin typeface="+mn-lt"/>
              </a:rPr>
              <a:t>s the point of hijacking host3.foo.com?</a:t>
            </a:r>
            <a:endParaRPr lang="en-US" altLang="en-US" sz="2000" dirty="0">
              <a:solidFill>
                <a:srgbClr val="FF0000"/>
              </a:solidFill>
              <a:latin typeface="+mn-lt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7C29CC3-055D-F04F-B5BA-790189EAD89F}"/>
              </a:ext>
            </a:extLst>
          </p:cNvPr>
          <p:cNvCxnSpPr>
            <a:cxnSpLocks noChangeShapeType="1"/>
            <a:endCxn id="46087" idx="1"/>
          </p:cNvCxnSpPr>
          <p:nvPr/>
        </p:nvCxnSpPr>
        <p:spPr bwMode="auto">
          <a:xfrm>
            <a:off x="4936787" y="4152636"/>
            <a:ext cx="2532062" cy="255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E5AD284-7563-2841-9412-B2214F6BB389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4878049" y="4298686"/>
            <a:ext cx="2590800" cy="3048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C85911E-20DC-3D41-BC11-97E95F040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1002" y="923180"/>
            <a:ext cx="2133600" cy="804862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C00000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C4DC49-2D57-424B-A241-FF0E57AB4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Spoofing by Off-Path Attacker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D47339-EE24-7443-9AA6-76DB2850CCAA}"/>
              </a:ext>
            </a:extLst>
          </p:cNvPr>
          <p:cNvSpPr txBox="1"/>
          <p:nvPr/>
        </p:nvSpPr>
        <p:spPr>
          <a:xfrm>
            <a:off x="6202818" y="524717"/>
            <a:ext cx="517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How is this different from the coffee-shop scenario?</a:t>
            </a:r>
          </a:p>
        </p:txBody>
      </p:sp>
    </p:spTree>
    <p:extLst>
      <p:ext uri="{BB962C8B-B14F-4D97-AF65-F5344CB8AC3E}">
        <p14:creationId xmlns:p14="http://schemas.microsoft.com/office/powerpoint/2010/main" val="319016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71" grpId="0" animBg="1"/>
      <p:bldP spid="45074" grpId="0"/>
      <p:bldP spid="45075" grpId="0"/>
      <p:bldP spid="21" grpId="0" animBg="1"/>
      <p:bldP spid="22" grpId="0" animBg="1"/>
      <p:bldP spid="24" grpId="0" animBg="1"/>
      <p:bldP spid="25" grpId="0" animBg="1"/>
      <p:bldP spid="2" grpId="0" animBg="1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Oval 3">
            <a:extLst>
              <a:ext uri="{FF2B5EF4-FFF2-40B4-BE49-F238E27FC236}">
                <a16:creationId xmlns:a16="http://schemas.microsoft.com/office/drawing/2014/main" id="{899BED65-0447-204C-A8B9-D922AD57B2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6613" y="3517636"/>
            <a:ext cx="835025" cy="68103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46084" name="Text Box 4">
            <a:extLst>
              <a:ext uri="{FF2B5EF4-FFF2-40B4-BE49-F238E27FC236}">
                <a16:creationId xmlns:a16="http://schemas.microsoft.com/office/drawing/2014/main" id="{1BC22F1D-B143-1641-AA52-F5A3AE8A8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7249" y="4447912"/>
            <a:ext cx="8143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+mn-lt"/>
              </a:rPr>
              <a:t>Client</a:t>
            </a:r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26481F78-EA15-4143-B8B9-062B3FA18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6687" y="3604950"/>
            <a:ext cx="798512" cy="69373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46086" name="Text Box 6">
            <a:extLst>
              <a:ext uri="{FF2B5EF4-FFF2-40B4-BE49-F238E27FC236}">
                <a16:creationId xmlns:a16="http://schemas.microsoft.com/office/drawing/2014/main" id="{8A940EB7-3433-C949-B648-BED0041C7C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8737" y="4270181"/>
            <a:ext cx="102784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Local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resolver</a:t>
            </a:r>
          </a:p>
        </p:txBody>
      </p:sp>
      <p:sp>
        <p:nvSpPr>
          <p:cNvPr id="46087" name="Rectangle 11">
            <a:extLst>
              <a:ext uri="{FF2B5EF4-FFF2-40B4-BE49-F238E27FC236}">
                <a16:creationId xmlns:a16="http://schemas.microsoft.com/office/drawing/2014/main" id="{530584D3-7993-1C47-835C-3C08F0C704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8850" y="4062150"/>
            <a:ext cx="798513" cy="69373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46088" name="Text Box 12">
            <a:extLst>
              <a:ext uri="{FF2B5EF4-FFF2-40B4-BE49-F238E27FC236}">
                <a16:creationId xmlns:a16="http://schemas.microsoft.com/office/drawing/2014/main" id="{4365C02D-EFF4-AD48-A3BF-DBD303B0E0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4050" y="4152706"/>
            <a:ext cx="145424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+mn-lt"/>
              </a:rPr>
              <a:t>ns.foo.com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+mn-lt"/>
              </a:rPr>
              <a:t>DNS  server</a:t>
            </a:r>
          </a:p>
        </p:txBody>
      </p:sp>
      <p:sp>
        <p:nvSpPr>
          <p:cNvPr id="45070" name="Line 13">
            <a:extLst>
              <a:ext uri="{FF2B5EF4-FFF2-40B4-BE49-F238E27FC236}">
                <a16:creationId xmlns:a16="http://schemas.microsoft.com/office/drawing/2014/main" id="{EE887B75-E600-5D45-92A1-FC622756261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77825" y="3841486"/>
            <a:ext cx="10588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1" name="Text Box 14">
            <a:extLst>
              <a:ext uri="{FF2B5EF4-FFF2-40B4-BE49-F238E27FC236}">
                <a16:creationId xmlns:a16="http://schemas.microsoft.com/office/drawing/2014/main" id="{822BFB00-2A10-A346-A392-DE2C8B537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9863" y="3917478"/>
            <a:ext cx="1377300" cy="3385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host1.foo.com</a:t>
            </a:r>
          </a:p>
        </p:txBody>
      </p:sp>
      <p:sp>
        <p:nvSpPr>
          <p:cNvPr id="45074" name="Text Box 17">
            <a:extLst>
              <a:ext uri="{FF2B5EF4-FFF2-40B4-BE49-F238E27FC236}">
                <a16:creationId xmlns:a16="http://schemas.microsoft.com/office/drawing/2014/main" id="{72F5C7C5-73F3-ED4D-A8BE-D8C06CEB494E}"/>
              </a:ext>
            </a:extLst>
          </p:cNvPr>
          <p:cNvSpPr txBox="1">
            <a:spLocks noChangeArrowheads="1"/>
          </p:cNvSpPr>
          <p:nvPr/>
        </p:nvSpPr>
        <p:spPr bwMode="auto">
          <a:xfrm rot="425604">
            <a:off x="5051430" y="4520728"/>
            <a:ext cx="235833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host1.foo.com is at 1.2.3.4</a:t>
            </a:r>
          </a:p>
        </p:txBody>
      </p:sp>
      <p:sp>
        <p:nvSpPr>
          <p:cNvPr id="45075" name="Text Box 18">
            <a:extLst>
              <a:ext uri="{FF2B5EF4-FFF2-40B4-BE49-F238E27FC236}">
                <a16:creationId xmlns:a16="http://schemas.microsoft.com/office/drawing/2014/main" id="{F90B132C-4A97-C74B-A54E-85380ECDAA0F}"/>
              </a:ext>
            </a:extLst>
          </p:cNvPr>
          <p:cNvSpPr txBox="1">
            <a:spLocks noChangeArrowheads="1"/>
          </p:cNvSpPr>
          <p:nvPr/>
        </p:nvSpPr>
        <p:spPr bwMode="auto">
          <a:xfrm rot="318999">
            <a:off x="5355358" y="3942085"/>
            <a:ext cx="188224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TXID, host1.foo.com</a:t>
            </a:r>
          </a:p>
        </p:txBody>
      </p:sp>
      <p:pic>
        <p:nvPicPr>
          <p:cNvPr id="46093" name="Picture 8" descr="j0139031">
            <a:extLst>
              <a:ext uri="{FF2B5EF4-FFF2-40B4-BE49-F238E27FC236}">
                <a16:creationId xmlns:a16="http://schemas.microsoft.com/office/drawing/2014/main" id="{BC3F2A5C-28E2-204C-8011-271993E97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075" y="1898386"/>
            <a:ext cx="690563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B24CEB3-4AD6-884A-8B04-B8BD332742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449" y="2012686"/>
            <a:ext cx="4131259" cy="36933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Trick client into looking up host1.foo.com</a:t>
            </a:r>
          </a:p>
        </p:txBody>
      </p:sp>
      <p:sp>
        <p:nvSpPr>
          <p:cNvPr id="23" name="Text Box 14">
            <a:extLst>
              <a:ext uri="{FF2B5EF4-FFF2-40B4-BE49-F238E27FC236}">
                <a16:creationId xmlns:a16="http://schemas.microsoft.com/office/drawing/2014/main" id="{025B9EBE-9389-2646-BF56-941A809B2A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3037" y="1674519"/>
            <a:ext cx="889987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6.6.6.6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1E320E9-97F9-3840-90E0-7E15554B324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125450" y="2850886"/>
            <a:ext cx="1560513" cy="914400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FBE734C-530C-AD4C-B1CD-D5FD0DF864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0372" y="5048907"/>
            <a:ext cx="6710491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dirty="0">
                <a:solidFill>
                  <a:srgbClr val="FF0000"/>
                </a:solidFill>
                <a:latin typeface="+mn-lt"/>
              </a:rPr>
              <a:t>If win the race, any request for </a:t>
            </a:r>
            <a:r>
              <a:rPr lang="en-US" altLang="en-US" sz="2000" dirty="0" err="1">
                <a:solidFill>
                  <a:srgbClr val="FF0000"/>
                </a:solidFill>
                <a:latin typeface="+mn-lt"/>
              </a:rPr>
              <a:t>XXX.foo.com</a:t>
            </a:r>
            <a:r>
              <a:rPr lang="en-US" altLang="en-US" sz="2000" dirty="0">
                <a:solidFill>
                  <a:srgbClr val="FF0000"/>
                </a:solidFill>
                <a:latin typeface="+mn-lt"/>
              </a:rPr>
              <a:t> will go to 6.6.6.6</a:t>
            </a:r>
          </a:p>
          <a:p>
            <a:r>
              <a:rPr lang="en-US" altLang="en-US" sz="2000" dirty="0">
                <a:solidFill>
                  <a:srgbClr val="FF0000"/>
                </a:solidFill>
                <a:latin typeface="+mn-lt"/>
              </a:rPr>
              <a:t>	The cache is poisoned… for a very long time!</a:t>
            </a:r>
          </a:p>
          <a:p>
            <a:r>
              <a:rPr lang="en-US" altLang="en-US" sz="2000" dirty="0">
                <a:solidFill>
                  <a:srgbClr val="FF0000"/>
                </a:solidFill>
                <a:latin typeface="+mn-lt"/>
              </a:rPr>
              <a:t>	No need to win future races!</a:t>
            </a:r>
          </a:p>
          <a:p>
            <a:r>
              <a:rPr lang="en-US" altLang="en-US" sz="2000" dirty="0">
                <a:solidFill>
                  <a:srgbClr val="FF0000"/>
                </a:solidFill>
                <a:latin typeface="+mn-lt"/>
              </a:rPr>
              <a:t>If lose, try again with &lt;ANYTHING&gt;.</a:t>
            </a:r>
            <a:r>
              <a:rPr lang="en-US" altLang="en-US" sz="2000" dirty="0" err="1">
                <a:solidFill>
                  <a:srgbClr val="FF0000"/>
                </a:solidFill>
                <a:latin typeface="+mn-lt"/>
              </a:rPr>
              <a:t>foo.com</a:t>
            </a:r>
            <a:r>
              <a:rPr lang="en-US" altLang="en-US" sz="2000" dirty="0">
                <a:solidFill>
                  <a:srgbClr val="FF0000"/>
                </a:solidFill>
                <a:latin typeface="+mn-lt"/>
              </a:rPr>
              <a:t> 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7C29CC3-055D-F04F-B5BA-790189EAD89F}"/>
              </a:ext>
            </a:extLst>
          </p:cNvPr>
          <p:cNvCxnSpPr>
            <a:cxnSpLocks noChangeShapeType="1"/>
            <a:endCxn id="46087" idx="1"/>
          </p:cNvCxnSpPr>
          <p:nvPr/>
        </p:nvCxnSpPr>
        <p:spPr bwMode="auto">
          <a:xfrm>
            <a:off x="4936787" y="4152636"/>
            <a:ext cx="2532062" cy="255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E5AD284-7563-2841-9412-B2214F6BB389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4878049" y="4298686"/>
            <a:ext cx="2590800" cy="3048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5BC4DC49-2D57-424B-A241-FF0E57AB4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Kaminsky’s Attack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DC62894-2760-B940-81FB-95EAEF58F32C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2897644" y="2925570"/>
            <a:ext cx="1313994" cy="751080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Text Box 14">
            <a:extLst>
              <a:ext uri="{FF2B5EF4-FFF2-40B4-BE49-F238E27FC236}">
                <a16:creationId xmlns:a16="http://schemas.microsoft.com/office/drawing/2014/main" id="{4BE2169C-FA7B-0C40-9752-EDF08FC93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4626" y="3118442"/>
            <a:ext cx="1409360" cy="3385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l">
              <a:spcBef>
                <a:spcPct val="0"/>
              </a:spcBef>
              <a:buClr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host2.foo.com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FD2DF5-3CD5-A243-B620-183723C851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5617" y="2543754"/>
            <a:ext cx="4262705" cy="1200329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Guessed TXID + very long TTL</a:t>
            </a:r>
          </a:p>
          <a:p>
            <a:pPr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I don’t know where host1.foo.com is, but </a:t>
            </a:r>
          </a:p>
          <a:p>
            <a:pPr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ask the authoritative server at ns2.foo.com</a:t>
            </a:r>
          </a:p>
          <a:p>
            <a:pPr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It lives at 6.6.6.6 </a:t>
            </a:r>
          </a:p>
        </p:txBody>
      </p:sp>
      <p:pic>
        <p:nvPicPr>
          <p:cNvPr id="5122" name="Picture 2" descr="Dan Kaminsky - Wikipedia">
            <a:extLst>
              <a:ext uri="{FF2B5EF4-FFF2-40B4-BE49-F238E27FC236}">
                <a16:creationId xmlns:a16="http://schemas.microsoft.com/office/drawing/2014/main" id="{579BC9CD-9F42-FA43-93B9-673F678D5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6224" y="485685"/>
            <a:ext cx="1962209" cy="2943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82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71" grpId="0" animBg="1"/>
      <p:bldP spid="45074" grpId="0"/>
      <p:bldP spid="45075" grpId="0"/>
      <p:bldP spid="21" grpId="0" animBg="1"/>
      <p:bldP spid="29" grpId="0" animBg="1"/>
      <p:bldP spid="2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48130" name="Rectangle 3">
            <a:extLst>
              <a:ext uri="{FF2B5EF4-FFF2-40B4-BE49-F238E27FC236}">
                <a16:creationId xmlns:a16="http://schemas.microsoft.com/office/drawing/2014/main" id="{E0B7AB70-3D50-BE4C-9F9C-F442C9B90043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>
          <a:xfrm>
            <a:off x="4884418" y="691218"/>
            <a:ext cx="6240782" cy="5475563"/>
          </a:xfrm>
        </p:spPr>
        <p:txBody>
          <a:bodyPr anchor="ctr">
            <a:normAutofit/>
          </a:bodyPr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Any link, any image, any ad, anything can cause a DNS lookup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No JavaScript required, though it helps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Mail servers will look up what bad guy wants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On first greeting: HELO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On first learning who they</a:t>
            </a:r>
            <a:r>
              <a:rPr lang="ja-JP" altLang="en-US" sz="2000">
                <a:ea typeface="ＭＳ Ｐゴシック" panose="020B0600070205080204" pitchFamily="34" charset="-128"/>
              </a:rPr>
              <a:t>’</a:t>
            </a:r>
            <a:r>
              <a:rPr lang="en-US" altLang="ja-JP" sz="2000" dirty="0">
                <a:ea typeface="ＭＳ Ｐゴシック" panose="020B0600070205080204" pitchFamily="34" charset="-128"/>
              </a:rPr>
              <a:t>re talking to: MAIL FROM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On spam check (oops!)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When trying to deliver a bounce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When trying to deliver a newsletter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When trying to deliver an actual response from an actual employee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22966C23-81E5-284C-989B-BD7D6CB99E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6240" y="875324"/>
            <a:ext cx="3536510" cy="5093520"/>
          </a:xfrm>
        </p:spPr>
        <p:txBody>
          <a:bodyPr>
            <a:normAutofit/>
          </a:bodyPr>
          <a:lstStyle/>
          <a:p>
            <a:pPr algn="ctr"/>
            <a:r>
              <a:rPr lang="en-US" altLang="en-US" sz="44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Triggering </a:t>
            </a:r>
            <a:br>
              <a:rPr lang="en-US" altLang="en-US" sz="4400" dirty="0">
                <a:solidFill>
                  <a:schemeClr val="tx1"/>
                </a:solidFill>
                <a:ea typeface="ＭＳ Ｐゴシック" panose="020B0600070205080204" pitchFamily="34" charset="-128"/>
              </a:rPr>
            </a:br>
            <a:r>
              <a:rPr lang="en-US" altLang="en-US" sz="44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a Race</a:t>
            </a:r>
          </a:p>
        </p:txBody>
      </p:sp>
    </p:spTree>
    <p:extLst>
      <p:ext uri="{BB962C8B-B14F-4D97-AF65-F5344CB8AC3E}">
        <p14:creationId xmlns:p14="http://schemas.microsoft.com/office/powerpoint/2010/main" val="714312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49154" name="Rectangle 4">
            <a:extLst>
              <a:ext uri="{FF2B5EF4-FFF2-40B4-BE49-F238E27FC236}">
                <a16:creationId xmlns:a16="http://schemas.microsoft.com/office/drawing/2014/main" id="{22320A45-DA3B-E64F-A743-A9B296DB15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6240" y="875324"/>
            <a:ext cx="3536510" cy="5093520"/>
          </a:xfrm>
        </p:spPr>
        <p:txBody>
          <a:bodyPr>
            <a:normAutofit/>
          </a:bodyPr>
          <a:lstStyle/>
          <a:p>
            <a:pPr algn="ctr"/>
            <a:r>
              <a:rPr lang="en-US" altLang="en-US" sz="44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Reverse DNS Spoofing</a:t>
            </a:r>
          </a:p>
        </p:txBody>
      </p:sp>
      <p:sp>
        <p:nvSpPr>
          <p:cNvPr id="49155" name="Rectangle 5">
            <a:extLst>
              <a:ext uri="{FF2B5EF4-FFF2-40B4-BE49-F238E27FC236}">
                <a16:creationId xmlns:a16="http://schemas.microsoft.com/office/drawing/2014/main" id="{7151BE23-9F80-E642-A9F4-F181F2CDDA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865716" y="559477"/>
            <a:ext cx="6650044" cy="5475563"/>
          </a:xfrm>
        </p:spPr>
        <p:txBody>
          <a:bodyPr anchor="ctr">
            <a:noAutofit/>
          </a:bodyPr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Trusted access is often based on host names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Example: permit all hosts in .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rhosts</a:t>
            </a:r>
            <a:r>
              <a:rPr lang="en-US" altLang="en-US" sz="2000" dirty="0">
                <a:ea typeface="ＭＳ Ｐゴシック" panose="020B0600070205080204" pitchFamily="34" charset="-128"/>
              </a:rPr>
              <a:t> to run remote shell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Network requests such as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rsh</a:t>
            </a:r>
            <a:r>
              <a:rPr lang="en-US" altLang="en-US" sz="2400" dirty="0">
                <a:ea typeface="ＭＳ Ｐゴシック" panose="020B0600070205080204" pitchFamily="34" charset="-128"/>
              </a:rPr>
              <a:t> or rlogin arrive from numeric source addresses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System performs reverse DNS lookup to determine requester’</a:t>
            </a:r>
            <a:r>
              <a:rPr lang="en-US" altLang="ja-JP" sz="2000" dirty="0">
                <a:ea typeface="ＭＳ Ｐゴシック" panose="020B0600070205080204" pitchFamily="34" charset="-128"/>
              </a:rPr>
              <a:t>s host name and checks if it’s in .</a:t>
            </a:r>
            <a:r>
              <a:rPr lang="en-US" altLang="ja-JP" sz="2000" dirty="0" err="1">
                <a:ea typeface="ＭＳ Ｐゴシック" panose="020B0600070205080204" pitchFamily="34" charset="-128"/>
              </a:rPr>
              <a:t>rhosts</a:t>
            </a:r>
            <a:endParaRPr lang="en-US" altLang="ja-JP" sz="2000" dirty="0"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If attacker can spoof the answer to reverse DNS query, he can fool target machine into thinking that request comes from an authorized host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No authentication for DNS responses and typically no double-checking (numeric </a:t>
            </a:r>
            <a:r>
              <a:rPr lang="en-US" altLang="en-US" sz="2000" dirty="0">
                <a:ea typeface="ＭＳ Ｐゴシック" panose="020B0600070205080204" pitchFamily="34" charset="-128"/>
                <a:sym typeface="Symbol" pitchFamily="2" charset="2"/>
              </a:rPr>
              <a:t> </a:t>
            </a:r>
            <a:r>
              <a:rPr lang="en-US" altLang="en-US" sz="2000" dirty="0">
                <a:ea typeface="ＭＳ Ｐゴシック" panose="020B0600070205080204" pitchFamily="34" charset="-128"/>
              </a:rPr>
              <a:t>symbolic </a:t>
            </a:r>
            <a:r>
              <a:rPr lang="en-US" altLang="en-US" sz="2000" dirty="0">
                <a:ea typeface="ＭＳ Ｐゴシック" panose="020B0600070205080204" pitchFamily="34" charset="-128"/>
                <a:sym typeface="Symbol" pitchFamily="2" charset="2"/>
              </a:rPr>
              <a:t></a:t>
            </a:r>
            <a:r>
              <a:rPr lang="en-US" altLang="en-US" sz="2000" dirty="0">
                <a:ea typeface="ＭＳ Ｐゴシック" panose="020B0600070205080204" pitchFamily="34" charset="-128"/>
              </a:rPr>
              <a:t> numeric)</a:t>
            </a:r>
          </a:p>
        </p:txBody>
      </p:sp>
    </p:spTree>
    <p:extLst>
      <p:ext uri="{BB962C8B-B14F-4D97-AF65-F5344CB8AC3E}">
        <p14:creationId xmlns:p14="http://schemas.microsoft.com/office/powerpoint/2010/main" val="119887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id="{59196514-B73F-BD49-8F41-47575C07F3D9}"/>
              </a:ext>
            </a:extLst>
          </p:cNvPr>
          <p:cNvSpPr>
            <a:spLocks noGrp="1" noChangeAspect="1" noChangeArrowheads="1"/>
          </p:cNvSpPr>
          <p:nvPr>
            <p:ph type="title"/>
          </p:nvPr>
        </p:nvSpPr>
        <p:spPr>
          <a:xfrm>
            <a:off x="573409" y="559477"/>
            <a:ext cx="3920770" cy="5709931"/>
          </a:xfrm>
        </p:spPr>
        <p:txBody>
          <a:bodyPr>
            <a:normAutofit/>
          </a:bodyPr>
          <a:lstStyle/>
          <a:p>
            <a:r>
              <a:rPr lang="en-US" altLang="en-US" dirty="0"/>
              <a:t>Solving the DNS Spoofing Problem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67589" name="Rectangle 3">
            <a:extLst>
              <a:ext uri="{FF2B5EF4-FFF2-40B4-BE49-F238E27FC236}">
                <a16:creationId xmlns:a16="http://schemas.microsoft.com/office/drawing/2014/main" id="{A2D88F7B-B217-4068-ADFE-ECEF918BD3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0568104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5921256-51B4-4B40-9905-C4149C80A444}"/>
              </a:ext>
            </a:extLst>
          </p:cNvPr>
          <p:cNvSpPr txBox="1"/>
          <p:nvPr/>
        </p:nvSpPr>
        <p:spPr>
          <a:xfrm>
            <a:off x="1753299" y="4525618"/>
            <a:ext cx="3229599" cy="92333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Not the same!</a:t>
            </a:r>
          </a:p>
          <a:p>
            <a:r>
              <a:rPr lang="en-US" dirty="0"/>
              <a:t>DNSSEC does not encrypt DNS requests and responses.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349287-44CE-0241-B237-A954073539F6}"/>
              </a:ext>
            </a:extLst>
          </p:cNvPr>
          <p:cNvGrpSpPr/>
          <p:nvPr/>
        </p:nvGrpSpPr>
        <p:grpSpPr>
          <a:xfrm>
            <a:off x="5196016" y="4469423"/>
            <a:ext cx="533880" cy="1110960"/>
            <a:chOff x="5196016" y="4685990"/>
            <a:chExt cx="533880" cy="111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25274DC-3E9B-E04C-903D-05A0E9372149}"/>
                    </a:ext>
                  </a:extLst>
                </p14:cNvPr>
                <p14:cNvContentPartPr/>
                <p14:nvPr/>
              </p14:nvContentPartPr>
              <p14:xfrm>
                <a:off x="5196016" y="4685990"/>
                <a:ext cx="525600" cy="1035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25274DC-3E9B-E04C-903D-05A0E937214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178016" y="4667990"/>
                  <a:ext cx="561240" cy="10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33A3090-BB94-0448-B38C-7C7E550FDF26}"/>
                    </a:ext>
                  </a:extLst>
                </p14:cNvPr>
                <p14:cNvContentPartPr/>
                <p14:nvPr/>
              </p14:nvContentPartPr>
              <p14:xfrm>
                <a:off x="5530456" y="5742950"/>
                <a:ext cx="199440" cy="54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33A3090-BB94-0448-B38C-7C7E550FDF2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12456" y="5724950"/>
                  <a:ext cx="235080" cy="8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DD1313B-AAF2-074A-8F08-64DECABB477D}"/>
                  </a:ext>
                </a:extLst>
              </p14:cNvPr>
              <p14:cNvContentPartPr/>
              <p14:nvPr/>
            </p14:nvContentPartPr>
            <p14:xfrm>
              <a:off x="5470336" y="4381943"/>
              <a:ext cx="197280" cy="263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DD1313B-AAF2-074A-8F08-64DECABB477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52696" y="4363943"/>
                <a:ext cx="232920" cy="29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934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9089BF-195D-F543-A0C0-342950E8D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718" y="533399"/>
            <a:ext cx="8401050" cy="2781300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3AD8C199-0CC5-094F-BA67-9524C4E591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93" y="3860968"/>
            <a:ext cx="8445500" cy="1320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BB9454-1092-AE4F-AE81-4B4F959A4B9F}"/>
              </a:ext>
            </a:extLst>
          </p:cNvPr>
          <p:cNvSpPr txBox="1"/>
          <p:nvPr/>
        </p:nvSpPr>
        <p:spPr>
          <a:xfrm>
            <a:off x="3122024" y="5308938"/>
            <a:ext cx="72411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[draft law] “… bans the use of encryption protocols allowing for hiding the name (identifier) of a web page or Internet site on the territory of the Russian Federation.” 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727455E-7C42-524D-B6D0-C18F588F71DE}"/>
              </a:ext>
            </a:extLst>
          </p:cNvPr>
          <p:cNvSpPr/>
          <p:nvPr/>
        </p:nvSpPr>
        <p:spPr bwMode="auto">
          <a:xfrm rot="13740434">
            <a:off x="4507823" y="4942607"/>
            <a:ext cx="450399" cy="237146"/>
          </a:xfrm>
          <a:custGeom>
            <a:avLst/>
            <a:gdLst>
              <a:gd name="connsiteX0" fmla="*/ 0 w 450399"/>
              <a:gd name="connsiteY0" fmla="*/ 59287 h 237146"/>
              <a:gd name="connsiteX1" fmla="*/ 331826 w 450399"/>
              <a:gd name="connsiteY1" fmla="*/ 59287 h 237146"/>
              <a:gd name="connsiteX2" fmla="*/ 331826 w 450399"/>
              <a:gd name="connsiteY2" fmla="*/ 0 h 237146"/>
              <a:gd name="connsiteX3" fmla="*/ 450399 w 450399"/>
              <a:gd name="connsiteY3" fmla="*/ 118573 h 237146"/>
              <a:gd name="connsiteX4" fmla="*/ 331826 w 450399"/>
              <a:gd name="connsiteY4" fmla="*/ 237146 h 237146"/>
              <a:gd name="connsiteX5" fmla="*/ 331826 w 450399"/>
              <a:gd name="connsiteY5" fmla="*/ 177860 h 237146"/>
              <a:gd name="connsiteX6" fmla="*/ 0 w 450399"/>
              <a:gd name="connsiteY6" fmla="*/ 177860 h 237146"/>
              <a:gd name="connsiteX7" fmla="*/ 0 w 450399"/>
              <a:gd name="connsiteY7" fmla="*/ 59287 h 237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0399" h="237146" fill="none" extrusionOk="0">
                <a:moveTo>
                  <a:pt x="0" y="59287"/>
                </a:moveTo>
                <a:cubicBezTo>
                  <a:pt x="151253" y="65960"/>
                  <a:pt x="201724" y="88120"/>
                  <a:pt x="331826" y="59287"/>
                </a:cubicBezTo>
                <a:cubicBezTo>
                  <a:pt x="335209" y="50624"/>
                  <a:pt x="331742" y="28631"/>
                  <a:pt x="331826" y="0"/>
                </a:cubicBezTo>
                <a:cubicBezTo>
                  <a:pt x="362150" y="50638"/>
                  <a:pt x="419601" y="71158"/>
                  <a:pt x="450399" y="118573"/>
                </a:cubicBezTo>
                <a:cubicBezTo>
                  <a:pt x="439167" y="143026"/>
                  <a:pt x="383072" y="186147"/>
                  <a:pt x="331826" y="237146"/>
                </a:cubicBezTo>
                <a:cubicBezTo>
                  <a:pt x="331136" y="209559"/>
                  <a:pt x="329103" y="186963"/>
                  <a:pt x="331826" y="177860"/>
                </a:cubicBezTo>
                <a:cubicBezTo>
                  <a:pt x="202540" y="168857"/>
                  <a:pt x="129319" y="149282"/>
                  <a:pt x="0" y="177860"/>
                </a:cubicBezTo>
                <a:cubicBezTo>
                  <a:pt x="6454" y="128485"/>
                  <a:pt x="-843" y="85402"/>
                  <a:pt x="0" y="59287"/>
                </a:cubicBezTo>
                <a:close/>
              </a:path>
              <a:path w="450399" h="237146" stroke="0" extrusionOk="0">
                <a:moveTo>
                  <a:pt x="0" y="59287"/>
                </a:moveTo>
                <a:cubicBezTo>
                  <a:pt x="125040" y="45942"/>
                  <a:pt x="274573" y="86579"/>
                  <a:pt x="331826" y="59287"/>
                </a:cubicBezTo>
                <a:cubicBezTo>
                  <a:pt x="335787" y="45277"/>
                  <a:pt x="327775" y="16479"/>
                  <a:pt x="331826" y="0"/>
                </a:cubicBezTo>
                <a:cubicBezTo>
                  <a:pt x="384426" y="40418"/>
                  <a:pt x="428956" y="80737"/>
                  <a:pt x="450399" y="118573"/>
                </a:cubicBezTo>
                <a:cubicBezTo>
                  <a:pt x="406962" y="176618"/>
                  <a:pt x="385306" y="177411"/>
                  <a:pt x="331826" y="237146"/>
                </a:cubicBezTo>
                <a:cubicBezTo>
                  <a:pt x="335001" y="210174"/>
                  <a:pt x="331887" y="203263"/>
                  <a:pt x="331826" y="177860"/>
                </a:cubicBezTo>
                <a:cubicBezTo>
                  <a:pt x="243422" y="166352"/>
                  <a:pt x="49161" y="207186"/>
                  <a:pt x="0" y="177860"/>
                </a:cubicBezTo>
                <a:cubicBezTo>
                  <a:pt x="2437" y="124325"/>
                  <a:pt x="7753" y="88663"/>
                  <a:pt x="0" y="59287"/>
                </a:cubicBezTo>
                <a:close/>
              </a:path>
            </a:pathLst>
          </a:cu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lg" len="lg"/>
            <a:tailEnd type="stealth" w="lg" len="lg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Tx/>
              <a:buChar char="•"/>
            </a:pPr>
            <a:endParaRPr lang="en-US" sz="2400">
              <a:solidFill>
                <a:schemeClr val="bg2"/>
              </a:solidFill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826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F90DCCC-D7B8-0E42-8A0D-B3D103E3E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02" y="771533"/>
            <a:ext cx="5295900" cy="2019300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0E1753E-465B-D94C-92EF-99677728E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003" y="2235201"/>
            <a:ext cx="5664200" cy="4025900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ABC985-10C9-404D-9E7F-72C6B058E9BB}"/>
              </a:ext>
            </a:extLst>
          </p:cNvPr>
          <p:cNvSpPr txBox="1"/>
          <p:nvPr/>
        </p:nvSpPr>
        <p:spPr>
          <a:xfrm>
            <a:off x="6096000" y="771533"/>
            <a:ext cx="50146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Airbnb, Salesforce, Home Depot, UPS, British Airways, Sony PlayStation network offline for an hour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FBB7C9-E73D-4543-A181-D315E3A393EB}"/>
              </a:ext>
            </a:extLst>
          </p:cNvPr>
          <p:cNvSpPr txBox="1"/>
          <p:nvPr/>
        </p:nvSpPr>
        <p:spPr>
          <a:xfrm>
            <a:off x="9011981" y="5614770"/>
            <a:ext cx="2098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a security issue,</a:t>
            </a:r>
          </a:p>
          <a:p>
            <a:r>
              <a:rPr lang="en-US" dirty="0"/>
              <a:t>apparently…</a:t>
            </a:r>
          </a:p>
        </p:txBody>
      </p:sp>
    </p:spTree>
    <p:extLst>
      <p:ext uri="{BB962C8B-B14F-4D97-AF65-F5344CB8AC3E}">
        <p14:creationId xmlns:p14="http://schemas.microsoft.com/office/powerpoint/2010/main" val="1284323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FB7CD65F-F825-9B43-84C7-984C2BA39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47" y="1009130"/>
            <a:ext cx="6565900" cy="1092200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352A9D-61B3-BB40-A4F5-EB82CAD4EFAC}"/>
              </a:ext>
            </a:extLst>
          </p:cNvPr>
          <p:cNvSpPr txBox="1"/>
          <p:nvPr/>
        </p:nvSpPr>
        <p:spPr>
          <a:xfrm>
            <a:off x="9443803" y="509666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September 10, 2021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4021102-7E97-C941-A5E0-8FFF53AFE88A}"/>
              </a:ext>
            </a:extLst>
          </p:cNvPr>
          <p:cNvGrpSpPr/>
          <p:nvPr/>
        </p:nvGrpSpPr>
        <p:grpSpPr>
          <a:xfrm>
            <a:off x="11060894" y="1009130"/>
            <a:ext cx="295920" cy="534960"/>
            <a:chOff x="11165825" y="1062950"/>
            <a:chExt cx="295920" cy="53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4BCF517-4FC3-3648-BC6D-2467600175C1}"/>
                    </a:ext>
                  </a:extLst>
                </p14:cNvPr>
                <p14:cNvContentPartPr/>
                <p14:nvPr/>
              </p14:nvContentPartPr>
              <p14:xfrm>
                <a:off x="11261945" y="1064390"/>
                <a:ext cx="199800" cy="533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4BCF517-4FC3-3648-BC6D-2467600175C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244305" y="1046390"/>
                  <a:ext cx="23544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D68F771-7146-AB4F-883D-6FBD37B1985E}"/>
                    </a:ext>
                  </a:extLst>
                </p14:cNvPr>
                <p14:cNvContentPartPr/>
                <p14:nvPr/>
              </p14:nvContentPartPr>
              <p14:xfrm>
                <a:off x="11165825" y="1062950"/>
                <a:ext cx="106200" cy="141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D68F771-7146-AB4F-883D-6FBD37B1985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147825" y="1045310"/>
                  <a:ext cx="1418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2EE990E-8259-444E-B947-79785BEBF531}"/>
                    </a:ext>
                  </a:extLst>
                </p14:cNvPr>
                <p14:cNvContentPartPr/>
                <p14:nvPr/>
              </p14:nvContentPartPr>
              <p14:xfrm>
                <a:off x="11258705" y="1070150"/>
                <a:ext cx="165960" cy="50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2EE990E-8259-444E-B947-79785BEBF53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240705" y="1052150"/>
                  <a:ext cx="201600" cy="86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99F4A36-B0D4-9C46-929D-A3C34A63B663}"/>
              </a:ext>
            </a:extLst>
          </p:cNvPr>
          <p:cNvSpPr txBox="1"/>
          <p:nvPr/>
        </p:nvSpPr>
        <p:spPr>
          <a:xfrm>
            <a:off x="684447" y="2603114"/>
            <a:ext cx="71641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had been widespread disruption after </a:t>
            </a:r>
            <a:r>
              <a:rPr lang="en-US" sz="2400" dirty="0" err="1"/>
              <a:t>Roskomnadzor</a:t>
            </a:r>
            <a:r>
              <a:rPr lang="en-US" sz="2400" dirty="0"/>
              <a:t> blocked widely-used internet services in its bid to prevent access to a banned app backed by Navalny’s allies…</a:t>
            </a:r>
          </a:p>
          <a:p>
            <a:endParaRPr lang="en-US" sz="2400" dirty="0"/>
          </a:p>
          <a:p>
            <a:r>
              <a:rPr lang="en-US" sz="2400" dirty="0" err="1"/>
              <a:t>Roskomnadzor</a:t>
            </a:r>
            <a:r>
              <a:rPr lang="en-US" sz="2400" dirty="0"/>
              <a:t> blocked Google and cybersecurity firm Cloudflare’s domain name system (DNS) services, which computers use to match website addresses with the correct servers.</a:t>
            </a:r>
          </a:p>
        </p:txBody>
      </p:sp>
      <p:pic>
        <p:nvPicPr>
          <p:cNvPr id="1026" name="Picture 2" descr="Kremlin critic Navalny&amp;#39;s allies say vote Communist to hurt ruling party |  Reuters">
            <a:extLst>
              <a:ext uri="{FF2B5EF4-FFF2-40B4-BE49-F238E27FC236}">
                <a16:creationId xmlns:a16="http://schemas.microsoft.com/office/drawing/2014/main" id="{21EA6929-363D-5C44-AAC6-91342AF61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0600" y="2101330"/>
            <a:ext cx="2974956" cy="199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45C849-6AFC-BD42-8DB4-E1CEE7E97CCB}"/>
              </a:ext>
            </a:extLst>
          </p:cNvPr>
          <p:cNvSpPr txBox="1"/>
          <p:nvPr/>
        </p:nvSpPr>
        <p:spPr>
          <a:xfrm>
            <a:off x="5105618" y="6179057"/>
            <a:ext cx="66976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https://</a:t>
            </a:r>
            <a:r>
              <a:rPr lang="en-US" sz="1600" i="1" dirty="0" err="1"/>
              <a:t>www.reuters.com</a:t>
            </a:r>
            <a:r>
              <a:rPr lang="en-US" sz="1600" i="1" dirty="0"/>
              <a:t>/article/us-russia-politics-internet-idCAKBN2G61MA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3A10907-D33B-5B4A-AE29-7B69E29535E3}"/>
                  </a:ext>
                </a:extLst>
              </p14:cNvPr>
              <p14:cNvContentPartPr/>
              <p14:nvPr/>
            </p14:nvContentPartPr>
            <p14:xfrm>
              <a:off x="2850545" y="4609310"/>
              <a:ext cx="4822560" cy="676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3A10907-D33B-5B4A-AE29-7B69E29535E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60905" y="4429310"/>
                <a:ext cx="500220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7E8F877-019E-2447-842D-839B49C746B2}"/>
                  </a:ext>
                </a:extLst>
              </p14:cNvPr>
              <p14:cNvContentPartPr/>
              <p14:nvPr/>
            </p14:nvContentPartPr>
            <p14:xfrm>
              <a:off x="845705" y="5025830"/>
              <a:ext cx="6117120" cy="885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7E8F877-019E-2447-842D-839B49C746B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5705" y="4846190"/>
                <a:ext cx="6296760" cy="44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758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1D5C001B-4679-364C-8D26-D45C3FFC5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DNS Hostname vs. IP Address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0482" name="Content Placeholder 2">
            <a:extLst>
              <a:ext uri="{FF2B5EF4-FFF2-40B4-BE49-F238E27FC236}">
                <a16:creationId xmlns:a16="http://schemas.microsoft.com/office/drawing/2014/main" id="{FA478D87-EA4B-6B4F-9E95-4C3101ADEF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1990" y="2103120"/>
            <a:ext cx="5394960" cy="37490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DNS hostname (e.g.,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www.cs.cornell.edu</a:t>
            </a:r>
            <a:r>
              <a:rPr lang="en-US" altLang="en-US" sz="2400" dirty="0">
                <a:ea typeface="ＭＳ Ｐゴシック" panose="020B0600070205080204" pitchFamily="34" charset="-128"/>
              </a:rPr>
              <a:t>) 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Mnemonic name understood by humans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Variable length, full alphabet of characters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Provides little (if any) information about location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C0355B-5B09-8A4D-9D77-8C1FDDC6E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6811" y="2107617"/>
            <a:ext cx="5095657" cy="37490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IP address (e.g., </a:t>
            </a:r>
            <a:r>
              <a:rPr lang="hr-HR" altLang="en-US" sz="2400" dirty="0">
                <a:ea typeface="ＭＳ Ｐゴシック" panose="020B0600070205080204" pitchFamily="34" charset="-128"/>
              </a:rPr>
              <a:t>128.84.202.53)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Numerical address understood by routers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Fixed length, decimal number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Hierarchical address space, related to host location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53954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1505" name="Title 1">
            <a:extLst>
              <a:ext uri="{FF2B5EF4-FFF2-40B4-BE49-F238E27FC236}">
                <a16:creationId xmlns:a16="http://schemas.microsoft.com/office/drawing/2014/main" id="{96C15712-CE09-324C-907D-8F17C35D2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altLang="zh-CN">
                <a:ea typeface="宋体" panose="02010600030101010101" pitchFamily="2" charset="-122"/>
              </a:rPr>
              <a:t>Uses of DNS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21508" name="Content Placeholder 2">
            <a:extLst>
              <a:ext uri="{FF2B5EF4-FFF2-40B4-BE49-F238E27FC236}">
                <a16:creationId xmlns:a16="http://schemas.microsoft.com/office/drawing/2014/main" id="{AF006B65-D679-4723-A780-D7E0172975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3978105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1285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2529" name="Title 1">
            <a:extLst>
              <a:ext uri="{FF2B5EF4-FFF2-40B4-BE49-F238E27FC236}">
                <a16:creationId xmlns:a16="http://schemas.microsoft.com/office/drawing/2014/main" id="{62740151-180B-8F42-91D2-6BA112ECB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Different DNS Mappings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graphicFrame>
        <p:nvGraphicFramePr>
          <p:cNvPr id="22532" name="Content Placeholder 2">
            <a:extLst>
              <a:ext uri="{FF2B5EF4-FFF2-40B4-BE49-F238E27FC236}">
                <a16:creationId xmlns:a16="http://schemas.microsoft.com/office/drawing/2014/main" id="{9D680507-D300-4C00-B523-1D5A31F675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4344614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849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4577" name="Title 1">
            <a:extLst>
              <a:ext uri="{FF2B5EF4-FFF2-40B4-BE49-F238E27FC236}">
                <a16:creationId xmlns:a16="http://schemas.microsoft.com/office/drawing/2014/main" id="{780C7389-A37D-CC4F-B84E-5B118D972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Goals of DNS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graphicFrame>
        <p:nvGraphicFramePr>
          <p:cNvPr id="24580" name="Content Placeholder 2">
            <a:extLst>
              <a:ext uri="{FF2B5EF4-FFF2-40B4-BE49-F238E27FC236}">
                <a16:creationId xmlns:a16="http://schemas.microsoft.com/office/drawing/2014/main" id="{59488610-23D1-4040-9DF8-0D519D0C30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4553243"/>
              </p:ext>
            </p:extLst>
          </p:nvPr>
        </p:nvGraphicFramePr>
        <p:xfrm>
          <a:off x="1066800" y="1813810"/>
          <a:ext cx="10058400" cy="4221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15791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Speak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elawik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4801</TotalTime>
  <Words>2615</Words>
  <Application>Microsoft Macintosh PowerPoint</Application>
  <PresentationFormat>Widescreen</PresentationFormat>
  <Paragraphs>387</Paragraphs>
  <Slides>38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Arial</vt:lpstr>
      <vt:lpstr>Calibri</vt:lpstr>
      <vt:lpstr>Courier New</vt:lpstr>
      <vt:lpstr>Garamond</vt:lpstr>
      <vt:lpstr>Monotype Sorts</vt:lpstr>
      <vt:lpstr>Selawik Light</vt:lpstr>
      <vt:lpstr>Speak Pro</vt:lpstr>
      <vt:lpstr>Tahoma</vt:lpstr>
      <vt:lpstr>Times New Roman</vt:lpstr>
      <vt:lpstr>SavonVTI</vt:lpstr>
      <vt:lpstr>DNS Security  Vitaly Shmatikov</vt:lpstr>
      <vt:lpstr>Turkey (2014)</vt:lpstr>
      <vt:lpstr>PowerPoint Presentation</vt:lpstr>
      <vt:lpstr>PowerPoint Presentation</vt:lpstr>
      <vt:lpstr>PowerPoint Presentation</vt:lpstr>
      <vt:lpstr>DNS Hostname vs. IP Address</vt:lpstr>
      <vt:lpstr>Uses of DNS</vt:lpstr>
      <vt:lpstr>Different DNS Mappings</vt:lpstr>
      <vt:lpstr>Goals of DNS</vt:lpstr>
      <vt:lpstr>DNS Structure</vt:lpstr>
      <vt:lpstr>Hierarchical Structure of DNS</vt:lpstr>
      <vt:lpstr>13 DNS Root Nameservers</vt:lpstr>
      <vt:lpstr>TLD and Authoritative Servers</vt:lpstr>
      <vt:lpstr>Local Name Servers</vt:lpstr>
      <vt:lpstr>DNS Resource Records</vt:lpstr>
      <vt:lpstr>DNS in Operation</vt:lpstr>
      <vt:lpstr>Resolving Names</vt:lpstr>
      <vt:lpstr>Recursive vs. Iterative Queries</vt:lpstr>
      <vt:lpstr>PowerPoint Presentation</vt:lpstr>
      <vt:lpstr>PowerPoint Presentation</vt:lpstr>
      <vt:lpstr>PowerPoint Presentation</vt:lpstr>
      <vt:lpstr>DNS Amplification Attack</vt:lpstr>
      <vt:lpstr>DNS Caching</vt:lpstr>
      <vt:lpstr>Cached Lookup Example</vt:lpstr>
      <vt:lpstr>The Coffee-Shop Attack</vt:lpstr>
      <vt:lpstr>What if DNS Is Subverted?</vt:lpstr>
      <vt:lpstr>Pharming</vt:lpstr>
      <vt:lpstr>DNS Rebinding for an Intranet Attack</vt:lpstr>
      <vt:lpstr>PowerPoint Presentation</vt:lpstr>
      <vt:lpstr>Amazon DNS Hijack via BGP Hijack (2018)</vt:lpstr>
      <vt:lpstr>Amazon DNS Hijack via BGP Hijack (2018)</vt:lpstr>
      <vt:lpstr>DNS “Authentication”</vt:lpstr>
      <vt:lpstr>DNS Spoofing by Off-Path Attacker</vt:lpstr>
      <vt:lpstr>Kaminsky’s Attack</vt:lpstr>
      <vt:lpstr>Triggering  a Race</vt:lpstr>
      <vt:lpstr>Reverse DNS Spoofing</vt:lpstr>
      <vt:lpstr>Solving the DNS Spoofing Problem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DNS security</dc:title>
  <dc:subject/>
  <dc:creator>Vitaly Shmatikov</dc:creator>
  <cp:keywords/>
  <dc:description/>
  <cp:lastModifiedBy>Vitaly Shmatikov</cp:lastModifiedBy>
  <cp:revision>390</cp:revision>
  <dcterms:created xsi:type="dcterms:W3CDTF">2020-11-13T21:02:23Z</dcterms:created>
  <dcterms:modified xsi:type="dcterms:W3CDTF">2021-10-18T23:29:50Z</dcterms:modified>
  <cp:category/>
</cp:coreProperties>
</file>